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71" r:id="rId11"/>
    <p:sldId id="265" r:id="rId12"/>
    <p:sldId id="266" r:id="rId13"/>
    <p:sldId id="272" r:id="rId14"/>
    <p:sldId id="267" r:id="rId15"/>
    <p:sldId id="273" r:id="rId16"/>
    <p:sldId id="268" r:id="rId17"/>
    <p:sldId id="274" r:id="rId18"/>
    <p:sldId id="269" r:id="rId19"/>
    <p:sldId id="275" r:id="rId20"/>
    <p:sldId id="270" r:id="rId21"/>
    <p:sldId id="276" r:id="rId22"/>
    <p:sldId id="279" r:id="rId23"/>
    <p:sldId id="278" r:id="rId24"/>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j8sc88lJobv8IsTEfzrK7AzIq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5"/>
    <p:restoredTop sz="96357" autoAdjust="0"/>
  </p:normalViewPr>
  <p:slideViewPr>
    <p:cSldViewPr snapToGrid="0">
      <p:cViewPr varScale="1">
        <p:scale>
          <a:sx n="102" d="100"/>
          <a:sy n="102" d="100"/>
        </p:scale>
        <p:origin x="931" y="77"/>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9"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4141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99854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4323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6773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068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7494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96834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297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9048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4287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36533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1684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2405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203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486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583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103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8067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4274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6107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2"/>
          <p:cNvSpPr txBox="1">
            <a:spLocks noGrp="1"/>
          </p:cNvSpPr>
          <p:nvPr>
            <p:ph type="ctrTitle"/>
          </p:nvPr>
        </p:nvSpPr>
        <p:spPr>
          <a:xfrm>
            <a:off x="311708" y="827306"/>
            <a:ext cx="8520600" cy="228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2"/>
          <p:cNvSpPr txBox="1">
            <a:spLocks noGrp="1"/>
          </p:cNvSpPr>
          <p:nvPr>
            <p:ph type="subTitle" idx="1"/>
          </p:nvPr>
        </p:nvSpPr>
        <p:spPr>
          <a:xfrm>
            <a:off x="311700" y="3149028"/>
            <a:ext cx="8520600" cy="88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2"/>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1"/>
          <p:cNvSpPr txBox="1">
            <a:spLocks noGrp="1"/>
          </p:cNvSpPr>
          <p:nvPr>
            <p:ph type="title" hasCustomPrompt="1"/>
          </p:nvPr>
        </p:nvSpPr>
        <p:spPr>
          <a:xfrm>
            <a:off x="311700" y="1229028"/>
            <a:ext cx="8520600" cy="218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1"/>
          <p:cNvSpPr txBox="1">
            <a:spLocks noGrp="1"/>
          </p:cNvSpPr>
          <p:nvPr>
            <p:ph type="body" idx="1"/>
          </p:nvPr>
        </p:nvSpPr>
        <p:spPr>
          <a:xfrm>
            <a:off x="311700" y="3502472"/>
            <a:ext cx="8520600" cy="14451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31"/>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2"/>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3"/>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3"/>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23"/>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4"/>
          <p:cNvSpPr txBox="1">
            <a:spLocks noGrp="1"/>
          </p:cNvSpPr>
          <p:nvPr>
            <p:ph type="title"/>
          </p:nvPr>
        </p:nvSpPr>
        <p:spPr>
          <a:xfrm>
            <a:off x="311700" y="2389833"/>
            <a:ext cx="8520600" cy="9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4"/>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5"/>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5"/>
          <p:cNvSpPr txBox="1">
            <a:spLocks noGrp="1"/>
          </p:cNvSpPr>
          <p:nvPr>
            <p:ph type="body" idx="1"/>
          </p:nvPr>
        </p:nvSpPr>
        <p:spPr>
          <a:xfrm>
            <a:off x="311700" y="1280528"/>
            <a:ext cx="3999900" cy="3795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5"/>
          <p:cNvSpPr txBox="1">
            <a:spLocks noGrp="1"/>
          </p:cNvSpPr>
          <p:nvPr>
            <p:ph type="body" idx="2"/>
          </p:nvPr>
        </p:nvSpPr>
        <p:spPr>
          <a:xfrm>
            <a:off x="4832400" y="1280528"/>
            <a:ext cx="3999900" cy="3795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5"/>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6"/>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6"/>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7"/>
          <p:cNvSpPr txBox="1">
            <a:spLocks noGrp="1"/>
          </p:cNvSpPr>
          <p:nvPr>
            <p:ph type="title"/>
          </p:nvPr>
        </p:nvSpPr>
        <p:spPr>
          <a:xfrm>
            <a:off x="311700" y="617333"/>
            <a:ext cx="2808000" cy="839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7"/>
          <p:cNvSpPr txBox="1">
            <a:spLocks noGrp="1"/>
          </p:cNvSpPr>
          <p:nvPr>
            <p:ph type="body" idx="1"/>
          </p:nvPr>
        </p:nvSpPr>
        <p:spPr>
          <a:xfrm>
            <a:off x="311700" y="1544000"/>
            <a:ext cx="2808000" cy="35328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7"/>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8"/>
          <p:cNvSpPr txBox="1">
            <a:spLocks noGrp="1"/>
          </p:cNvSpPr>
          <p:nvPr>
            <p:ph type="title"/>
          </p:nvPr>
        </p:nvSpPr>
        <p:spPr>
          <a:xfrm>
            <a:off x="490250" y="500167"/>
            <a:ext cx="6367800" cy="4545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8"/>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9"/>
          <p:cNvSpPr/>
          <p:nvPr/>
        </p:nvSpPr>
        <p:spPr>
          <a:xfrm>
            <a:off x="4572000" y="-139"/>
            <a:ext cx="4572000" cy="5715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9"/>
          <p:cNvSpPr txBox="1">
            <a:spLocks noGrp="1"/>
          </p:cNvSpPr>
          <p:nvPr>
            <p:ph type="title"/>
          </p:nvPr>
        </p:nvSpPr>
        <p:spPr>
          <a:xfrm>
            <a:off x="265500" y="1370194"/>
            <a:ext cx="4045200" cy="164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9"/>
          <p:cNvSpPr txBox="1">
            <a:spLocks noGrp="1"/>
          </p:cNvSpPr>
          <p:nvPr>
            <p:ph type="subTitle" idx="1"/>
          </p:nvPr>
        </p:nvSpPr>
        <p:spPr>
          <a:xfrm>
            <a:off x="265500" y="3114528"/>
            <a:ext cx="4045200" cy="137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9"/>
          <p:cNvSpPr txBox="1">
            <a:spLocks noGrp="1"/>
          </p:cNvSpPr>
          <p:nvPr>
            <p:ph type="body" idx="2"/>
          </p:nvPr>
        </p:nvSpPr>
        <p:spPr>
          <a:xfrm>
            <a:off x="4939500" y="804528"/>
            <a:ext cx="3837000" cy="41058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29"/>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0"/>
          <p:cNvSpPr txBox="1">
            <a:spLocks noGrp="1"/>
          </p:cNvSpPr>
          <p:nvPr>
            <p:ph type="body" idx="1"/>
          </p:nvPr>
        </p:nvSpPr>
        <p:spPr>
          <a:xfrm>
            <a:off x="311700" y="4700639"/>
            <a:ext cx="5998800" cy="6723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0"/>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1"/>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1"/>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3.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3.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8.png"/><Relationship Id="rId5" Type="http://schemas.openxmlformats.org/officeDocument/2006/relationships/image" Target="../media/image3.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0.png"/><Relationship Id="rId5" Type="http://schemas.openxmlformats.org/officeDocument/2006/relationships/image" Target="../media/image3.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2.png"/><Relationship Id="rId5" Type="http://schemas.openxmlformats.org/officeDocument/2006/relationships/image" Target="../media/image3.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4.png"/><Relationship Id="rId5" Type="http://schemas.openxmlformats.org/officeDocument/2006/relationships/image" Target="../media/image3.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6.png"/><Relationship Id="rId5" Type="http://schemas.openxmlformats.org/officeDocument/2006/relationships/image" Target="../media/image3.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3.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53"/>
        <p:cNvGrpSpPr/>
        <p:nvPr/>
      </p:nvGrpSpPr>
      <p:grpSpPr>
        <a:xfrm>
          <a:off x="0" y="0"/>
          <a:ext cx="0" cy="0"/>
          <a:chOff x="0" y="0"/>
          <a:chExt cx="0" cy="0"/>
        </a:xfrm>
      </p:grpSpPr>
      <p:sp>
        <p:nvSpPr>
          <p:cNvPr id="54" name="Google Shape;54;p1"/>
          <p:cNvSpPr txBox="1"/>
          <p:nvPr/>
        </p:nvSpPr>
        <p:spPr>
          <a:xfrm>
            <a:off x="0" y="3010829"/>
            <a:ext cx="9144000" cy="904991"/>
          </a:xfrm>
          <a:prstGeom prst="rect">
            <a:avLst/>
          </a:prstGeom>
          <a:noFill/>
          <a:ln>
            <a:noFill/>
          </a:ln>
        </p:spPr>
        <p:txBody>
          <a:bodyPr spcFirstLastPara="1" wrap="square" lIns="91425" tIns="91425" rIns="91425" bIns="91425" anchor="ctr" anchorCtr="0">
            <a:noAutofit/>
          </a:bodyPr>
          <a:lstStyle/>
          <a:p>
            <a:pPr lvl="0" algn="ctr"/>
            <a:r>
              <a:rPr lang="en-US" sz="2400" b="1" dirty="0">
                <a:solidFill>
                  <a:srgbClr val="FFFFFF"/>
                </a:solidFill>
              </a:rPr>
              <a:t>DESIGN AND IMPLEMENTATION OF AUTOMATED </a:t>
            </a:r>
            <a:r>
              <a:rPr lang="tr-TR" sz="2400" b="1" dirty="0">
                <a:solidFill>
                  <a:srgbClr val="FFFFFF"/>
                </a:solidFill>
              </a:rPr>
              <a:t>           </a:t>
            </a:r>
            <a:r>
              <a:rPr lang="en-US" sz="2400" b="1" dirty="0">
                <a:solidFill>
                  <a:srgbClr val="FFFFFF"/>
                </a:solidFill>
              </a:rPr>
              <a:t>LOW-COST DOUBLE AXIS SOLAR TRACKING SYSTEM</a:t>
            </a:r>
            <a:endParaRPr sz="1400" b="0" i="0" u="none" strike="noStrike" cap="none" dirty="0">
              <a:solidFill>
                <a:srgbClr val="FFFFFF"/>
              </a:solidFill>
              <a:latin typeface="Arial"/>
              <a:ea typeface="Arial"/>
              <a:cs typeface="Arial"/>
              <a:sym typeface="Arial"/>
            </a:endParaRPr>
          </a:p>
        </p:txBody>
      </p:sp>
      <p:sp>
        <p:nvSpPr>
          <p:cNvPr id="55" name="Google Shape;55;p1"/>
          <p:cNvSpPr txBox="1"/>
          <p:nvPr/>
        </p:nvSpPr>
        <p:spPr>
          <a:xfrm>
            <a:off x="5364482" y="5116668"/>
            <a:ext cx="3629500" cy="496732"/>
          </a:xfrm>
          <a:prstGeom prst="rect">
            <a:avLst/>
          </a:prstGeom>
          <a:noFill/>
          <a:ln>
            <a:noFill/>
          </a:ln>
        </p:spPr>
        <p:txBody>
          <a:bodyPr spcFirstLastPara="1" wrap="square" lIns="91425" tIns="91425" rIns="91425" bIns="91425" anchor="ctr" anchorCtr="0">
            <a:noAutofit/>
          </a:bodyPr>
          <a:lstStyle/>
          <a:p>
            <a:pPr lvl="0" algn="ctr">
              <a:buSzPts val="1200"/>
            </a:pPr>
            <a:r>
              <a:rPr lang="tr-TR" sz="1800" b="1" dirty="0" err="1">
                <a:solidFill>
                  <a:srgbClr val="C00000"/>
                </a:solidFill>
              </a:rPr>
              <a:t>Advisor:Assoc.Prof.Dr</a:t>
            </a:r>
            <a:r>
              <a:rPr lang="tr-TR" sz="1800" b="1" dirty="0">
                <a:solidFill>
                  <a:srgbClr val="C00000"/>
                </a:solidFill>
              </a:rPr>
              <a:t>. ÜMMÜHAN BAŞARAN FİLİK</a:t>
            </a:r>
            <a:endParaRPr sz="1800" b="1" i="0" u="none" strike="noStrike" cap="none" dirty="0">
              <a:solidFill>
                <a:srgbClr val="C00000"/>
              </a:solidFill>
              <a:latin typeface="Arial"/>
              <a:ea typeface="Arial"/>
              <a:cs typeface="Arial"/>
              <a:sym typeface="Arial"/>
            </a:endParaRPr>
          </a:p>
        </p:txBody>
      </p:sp>
      <p:sp>
        <p:nvSpPr>
          <p:cNvPr id="56" name="Google Shape;56;p1"/>
          <p:cNvSpPr txBox="1"/>
          <p:nvPr/>
        </p:nvSpPr>
        <p:spPr>
          <a:xfrm>
            <a:off x="2849" y="3915820"/>
            <a:ext cx="9138300" cy="1048214"/>
          </a:xfrm>
          <a:prstGeom prst="rect">
            <a:avLst/>
          </a:prstGeom>
          <a:noFill/>
          <a:ln>
            <a:noFill/>
          </a:ln>
        </p:spPr>
        <p:txBody>
          <a:bodyPr spcFirstLastPara="1" wrap="square" lIns="91425" tIns="91425" rIns="91425" bIns="91425" anchor="ctr" anchorCtr="0">
            <a:noAutofit/>
          </a:bodyPr>
          <a:lstStyle/>
          <a:p>
            <a:pPr lvl="0" algn="ctr"/>
            <a:r>
              <a:rPr lang="en-US" sz="1600" dirty="0" err="1">
                <a:solidFill>
                  <a:srgbClr val="FFFFFF"/>
                </a:solidFill>
              </a:rPr>
              <a:t>Gökberk</a:t>
            </a:r>
            <a:r>
              <a:rPr lang="en-US" sz="1600" dirty="0">
                <a:solidFill>
                  <a:srgbClr val="FFFFFF"/>
                </a:solidFill>
              </a:rPr>
              <a:t> </a:t>
            </a:r>
            <a:r>
              <a:rPr lang="en-US" sz="1600" dirty="0" err="1">
                <a:solidFill>
                  <a:srgbClr val="FFFFFF"/>
                </a:solidFill>
              </a:rPr>
              <a:t>Batuhan</a:t>
            </a:r>
            <a:r>
              <a:rPr lang="en-US" sz="1600" dirty="0">
                <a:solidFill>
                  <a:srgbClr val="FFFFFF"/>
                </a:solidFill>
              </a:rPr>
              <a:t> Duran</a:t>
            </a:r>
            <a:endParaRPr lang="tr-TR" sz="1600" dirty="0">
              <a:solidFill>
                <a:srgbClr val="FFFFFF"/>
              </a:solidFill>
            </a:endParaRPr>
          </a:p>
          <a:p>
            <a:pPr algn="ctr"/>
            <a:r>
              <a:rPr lang="en-US" sz="1600" dirty="0" err="1">
                <a:solidFill>
                  <a:srgbClr val="FFFFFF"/>
                </a:solidFill>
              </a:rPr>
              <a:t>Ufuk</a:t>
            </a:r>
            <a:r>
              <a:rPr lang="en-US" sz="1600" dirty="0">
                <a:solidFill>
                  <a:srgbClr val="FFFFFF"/>
                </a:solidFill>
              </a:rPr>
              <a:t> Can </a:t>
            </a:r>
            <a:r>
              <a:rPr lang="en-US" sz="1600" dirty="0" err="1">
                <a:solidFill>
                  <a:srgbClr val="FFFFFF"/>
                </a:solidFill>
              </a:rPr>
              <a:t>Özlen</a:t>
            </a:r>
            <a:endParaRPr lang="tr-TR" sz="1600" dirty="0">
              <a:solidFill>
                <a:srgbClr val="FFFFFF"/>
              </a:solidFill>
            </a:endParaRPr>
          </a:p>
          <a:p>
            <a:pPr lvl="0" algn="ctr"/>
            <a:r>
              <a:rPr lang="en-US" sz="1600" dirty="0">
                <a:solidFill>
                  <a:srgbClr val="FFFFFF"/>
                </a:solidFill>
              </a:rPr>
              <a:t>Hacı Ali Saya</a:t>
            </a:r>
            <a:r>
              <a:rPr lang="tr-TR" sz="1600" dirty="0">
                <a:solidFill>
                  <a:srgbClr val="FFFFFF"/>
                </a:solidFill>
              </a:rPr>
              <a:t>r</a:t>
            </a:r>
          </a:p>
          <a:p>
            <a:pPr lvl="0" algn="ctr"/>
            <a:r>
              <a:rPr lang="en-US" sz="1600" dirty="0" err="1">
                <a:solidFill>
                  <a:srgbClr val="FFFFFF"/>
                </a:solidFill>
              </a:rPr>
              <a:t>Burçin</a:t>
            </a:r>
            <a:r>
              <a:rPr lang="en-US" sz="1600" dirty="0">
                <a:solidFill>
                  <a:srgbClr val="FFFFFF"/>
                </a:solidFill>
              </a:rPr>
              <a:t> </a:t>
            </a:r>
            <a:r>
              <a:rPr lang="en-US" sz="1600" dirty="0" err="1">
                <a:solidFill>
                  <a:srgbClr val="FFFFFF"/>
                </a:solidFill>
              </a:rPr>
              <a:t>Yiğit</a:t>
            </a:r>
            <a:endParaRPr lang="en-US" sz="1600" dirty="0">
              <a:solidFill>
                <a:srgbClr val="FFFFFF"/>
              </a:solidFill>
            </a:endParaRPr>
          </a:p>
        </p:txBody>
      </p:sp>
      <p:sp>
        <p:nvSpPr>
          <p:cNvPr id="5" name="Google Shape;55;p1">
            <a:extLst>
              <a:ext uri="{FF2B5EF4-FFF2-40B4-BE49-F238E27FC236}">
                <a16:creationId xmlns:a16="http://schemas.microsoft.com/office/drawing/2014/main" id="{2D30AF8E-E325-4F99-BDD6-5A61EC1A9E0D}"/>
              </a:ext>
            </a:extLst>
          </p:cNvPr>
          <p:cNvSpPr txBox="1"/>
          <p:nvPr/>
        </p:nvSpPr>
        <p:spPr>
          <a:xfrm>
            <a:off x="103981" y="82548"/>
            <a:ext cx="3065939" cy="519125"/>
          </a:xfrm>
          <a:prstGeom prst="rect">
            <a:avLst/>
          </a:prstGeom>
          <a:noFill/>
          <a:ln>
            <a:noFill/>
          </a:ln>
        </p:spPr>
        <p:txBody>
          <a:bodyPr spcFirstLastPara="1" wrap="square" lIns="91425" tIns="91425" rIns="91425" bIns="91425" anchor="ctr" anchorCtr="0">
            <a:noAutofit/>
          </a:bodyPr>
          <a:lstStyle/>
          <a:p>
            <a:pPr lvl="0">
              <a:buSzPts val="1200"/>
            </a:pPr>
            <a:r>
              <a:rPr lang="tr-TR" sz="1800" b="1" dirty="0">
                <a:solidFill>
                  <a:srgbClr val="C00000"/>
                </a:solidFill>
              </a:rPr>
              <a:t>Project:EEM-16</a:t>
            </a:r>
          </a:p>
        </p:txBody>
      </p:sp>
      <p:sp>
        <p:nvSpPr>
          <p:cNvPr id="7" name="Google Shape;55;p1">
            <a:extLst>
              <a:ext uri="{FF2B5EF4-FFF2-40B4-BE49-F238E27FC236}">
                <a16:creationId xmlns:a16="http://schemas.microsoft.com/office/drawing/2014/main" id="{8A5F5D0E-524A-407E-9370-F97A11D407E5}"/>
              </a:ext>
            </a:extLst>
          </p:cNvPr>
          <p:cNvSpPr txBox="1"/>
          <p:nvPr/>
        </p:nvSpPr>
        <p:spPr>
          <a:xfrm>
            <a:off x="2887153" y="2597937"/>
            <a:ext cx="3151981" cy="5191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2000" b="1" i="0" u="none" strike="noStrike" cap="none" dirty="0" err="1">
                <a:solidFill>
                  <a:srgbClr val="B00000"/>
                </a:solidFill>
                <a:latin typeface="Arial"/>
                <a:ea typeface="Arial"/>
                <a:cs typeface="Arial"/>
                <a:sym typeface="Arial"/>
              </a:rPr>
              <a:t>Engineering</a:t>
            </a:r>
            <a:r>
              <a:rPr lang="tr-TR" sz="2000" b="1" i="0" u="none" strike="noStrike" cap="none" dirty="0">
                <a:solidFill>
                  <a:srgbClr val="B00000"/>
                </a:solidFill>
                <a:latin typeface="Arial"/>
                <a:ea typeface="Arial"/>
                <a:cs typeface="Arial"/>
                <a:sym typeface="Arial"/>
              </a:rPr>
              <a:t> </a:t>
            </a:r>
            <a:r>
              <a:rPr lang="tr-TR" sz="2000" b="1" i="0" u="none" strike="noStrike" cap="none" dirty="0" err="1">
                <a:solidFill>
                  <a:srgbClr val="B00000"/>
                </a:solidFill>
                <a:latin typeface="Arial"/>
                <a:ea typeface="Arial"/>
                <a:cs typeface="Arial"/>
                <a:sym typeface="Arial"/>
              </a:rPr>
              <a:t>Faculty</a:t>
            </a:r>
            <a:endParaRPr sz="2000" b="1" i="0" u="none" strike="noStrike" cap="none" dirty="0">
              <a:solidFill>
                <a:srgbClr val="B00000"/>
              </a:solidFill>
              <a:latin typeface="Arial"/>
              <a:ea typeface="Arial"/>
              <a:cs typeface="Arial"/>
              <a:sym typeface="Arial"/>
            </a:endParaRPr>
          </a:p>
        </p:txBody>
      </p:sp>
      <p:sp>
        <p:nvSpPr>
          <p:cNvPr id="8" name="Google Shape;55;p1">
            <a:extLst>
              <a:ext uri="{FF2B5EF4-FFF2-40B4-BE49-F238E27FC236}">
                <a16:creationId xmlns:a16="http://schemas.microsoft.com/office/drawing/2014/main" id="{A5243BF6-A219-479E-95A3-99746F0B85C5}"/>
              </a:ext>
            </a:extLst>
          </p:cNvPr>
          <p:cNvSpPr txBox="1"/>
          <p:nvPr/>
        </p:nvSpPr>
        <p:spPr>
          <a:xfrm>
            <a:off x="4594982" y="90658"/>
            <a:ext cx="4399000" cy="519125"/>
          </a:xfrm>
          <a:prstGeom prst="rect">
            <a:avLst/>
          </a:prstGeom>
          <a:noFill/>
          <a:ln>
            <a:noFill/>
          </a:ln>
        </p:spPr>
        <p:txBody>
          <a:bodyPr spcFirstLastPara="1" wrap="square" lIns="91425" tIns="91425" rIns="91425" bIns="91425" anchor="ctr" anchorCtr="0">
            <a:noAutofit/>
          </a:bodyPr>
          <a:lstStyle/>
          <a:p>
            <a:pPr lvl="0">
              <a:buSzPts val="1200"/>
            </a:pPr>
            <a:r>
              <a:rPr lang="en-US" sz="1800" b="1" dirty="0">
                <a:solidFill>
                  <a:srgbClr val="C00000"/>
                </a:solidFill>
              </a:rPr>
              <a:t>13. Project Fair and Competition</a:t>
            </a:r>
            <a:r>
              <a:rPr lang="tr-TR" sz="1800" b="1" dirty="0">
                <a:solidFill>
                  <a:srgbClr val="C00000"/>
                </a:solidFill>
              </a:rPr>
              <a:t>(2020)</a:t>
            </a:r>
          </a:p>
        </p:txBody>
      </p:sp>
      <p:sp>
        <p:nvSpPr>
          <p:cNvPr id="9" name="Google Shape;55;p1">
            <a:extLst>
              <a:ext uri="{FF2B5EF4-FFF2-40B4-BE49-F238E27FC236}">
                <a16:creationId xmlns:a16="http://schemas.microsoft.com/office/drawing/2014/main" id="{A0B126C6-BF06-4B2D-B3AF-23202EAC7A1C}"/>
              </a:ext>
            </a:extLst>
          </p:cNvPr>
          <p:cNvSpPr txBox="1"/>
          <p:nvPr/>
        </p:nvSpPr>
        <p:spPr>
          <a:xfrm>
            <a:off x="0" y="5113327"/>
            <a:ext cx="3629500" cy="5191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sz="1800" b="1" dirty="0" err="1">
                <a:solidFill>
                  <a:srgbClr val="C00000"/>
                </a:solidFill>
              </a:rPr>
              <a:t>Department:Electrical</a:t>
            </a:r>
            <a:r>
              <a:rPr lang="tr-TR" sz="1800" b="1" dirty="0">
                <a:solidFill>
                  <a:srgbClr val="C00000"/>
                </a:solidFill>
              </a:rPr>
              <a:t> </a:t>
            </a:r>
            <a:r>
              <a:rPr lang="tr-TR" sz="1800" b="1" dirty="0" err="1">
                <a:solidFill>
                  <a:srgbClr val="C00000"/>
                </a:solidFill>
              </a:rPr>
              <a:t>and</a:t>
            </a:r>
            <a:r>
              <a:rPr lang="tr-TR" sz="1800" b="1" dirty="0">
                <a:solidFill>
                  <a:srgbClr val="C00000"/>
                </a:solidFill>
              </a:rPr>
              <a:t> </a:t>
            </a:r>
            <a:r>
              <a:rPr lang="tr-TR" sz="1800" b="1" dirty="0" err="1">
                <a:solidFill>
                  <a:srgbClr val="C00000"/>
                </a:solidFill>
              </a:rPr>
              <a:t>Electronics</a:t>
            </a:r>
            <a:r>
              <a:rPr lang="tr-TR" sz="1800" b="1" dirty="0">
                <a:solidFill>
                  <a:srgbClr val="C00000"/>
                </a:solidFill>
              </a:rPr>
              <a:t> </a:t>
            </a:r>
            <a:r>
              <a:rPr lang="tr-TR" sz="1800" b="1" dirty="0" err="1">
                <a:solidFill>
                  <a:srgbClr val="C00000"/>
                </a:solidFill>
              </a:rPr>
              <a:t>Engineering</a:t>
            </a:r>
            <a:endParaRPr lang="tr-TR" sz="1800" b="1" dirty="0">
              <a:solidFill>
                <a:srgbClr val="C00000"/>
              </a:solidFill>
            </a:endParaRPr>
          </a:p>
        </p:txBody>
      </p:sp>
      <p:pic>
        <p:nvPicPr>
          <p:cNvPr id="10" name="Ses 9">
            <a:hlinkClick r:id="" action="ppaction://media"/>
            <a:extLst>
              <a:ext uri="{FF2B5EF4-FFF2-40B4-BE49-F238E27FC236}">
                <a16:creationId xmlns:a16="http://schemas.microsoft.com/office/drawing/2014/main" id="{F9DD0FA8-7095-44B7-8C1C-BD25AC1FD7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499"/>
    </mc:Choice>
    <mc:Fallback>
      <p:transition spd="slow" advTm="17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1" name="Google Shape;71;p3"/>
          <p:cNvSpPr txBox="1"/>
          <p:nvPr/>
        </p:nvSpPr>
        <p:spPr>
          <a:xfrm>
            <a:off x="393721" y="537924"/>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err="1">
                <a:solidFill>
                  <a:srgbClr val="C00000"/>
                </a:solidFill>
              </a:rPr>
              <a:t>Equipment</a:t>
            </a:r>
            <a:r>
              <a:rPr lang="tr-TR" sz="2000" b="1" dirty="0">
                <a:solidFill>
                  <a:srgbClr val="C00000"/>
                </a:solidFill>
              </a:rPr>
              <a:t> </a:t>
            </a:r>
            <a:r>
              <a:rPr lang="tr-TR" sz="2000" b="1" dirty="0" err="1">
                <a:solidFill>
                  <a:srgbClr val="C00000"/>
                </a:solidFill>
              </a:rPr>
              <a:t>Used</a:t>
            </a:r>
            <a:r>
              <a:rPr lang="tr-TR" sz="2000" b="1" dirty="0">
                <a:solidFill>
                  <a:srgbClr val="C00000"/>
                </a:solidFill>
              </a:rPr>
              <a:t> </a:t>
            </a:r>
            <a:r>
              <a:rPr lang="tr-TR" sz="2000" b="1" dirty="0" err="1">
                <a:solidFill>
                  <a:srgbClr val="C00000"/>
                </a:solidFill>
              </a:rPr>
              <a:t>In</a:t>
            </a:r>
            <a:r>
              <a:rPr lang="tr-TR" sz="2000" b="1" dirty="0">
                <a:solidFill>
                  <a:srgbClr val="C00000"/>
                </a:solidFill>
              </a:rPr>
              <a:t> Project</a:t>
            </a:r>
            <a:endParaRPr lang="tr-TR" sz="2000" b="1" i="0" u="none" strike="noStrike" cap="none" dirty="0">
              <a:solidFill>
                <a:srgbClr val="C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10</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pic>
        <p:nvPicPr>
          <p:cNvPr id="10" name="Resim 9" descr="siyah, oturma, bilgisayar, ekran içeren bir resim&#10;&#10;Açıklama otomatik olarak oluşturuldu">
            <a:extLst>
              <a:ext uri="{FF2B5EF4-FFF2-40B4-BE49-F238E27FC236}">
                <a16:creationId xmlns:a16="http://schemas.microsoft.com/office/drawing/2014/main" id="{C664D926-1B06-400E-9BC2-A5FFF691F931}"/>
              </a:ext>
            </a:extLst>
          </p:cNvPr>
          <p:cNvPicPr>
            <a:picLocks noChangeAspect="1"/>
          </p:cNvPicPr>
          <p:nvPr/>
        </p:nvPicPr>
        <p:blipFill>
          <a:blip r:embed="rId6"/>
          <a:stretch>
            <a:fillRect/>
          </a:stretch>
        </p:blipFill>
        <p:spPr>
          <a:xfrm>
            <a:off x="711930" y="1136983"/>
            <a:ext cx="7504778" cy="4040093"/>
          </a:xfrm>
          <a:prstGeom prst="rect">
            <a:avLst/>
          </a:prstGeom>
        </p:spPr>
      </p:pic>
      <p:sp>
        <p:nvSpPr>
          <p:cNvPr id="3" name="Metin kutusu 2">
            <a:extLst>
              <a:ext uri="{FF2B5EF4-FFF2-40B4-BE49-F238E27FC236}">
                <a16:creationId xmlns:a16="http://schemas.microsoft.com/office/drawing/2014/main" id="{625FF9AA-8789-4D31-8C84-C12F820E4884}"/>
              </a:ext>
            </a:extLst>
          </p:cNvPr>
          <p:cNvSpPr txBox="1"/>
          <p:nvPr/>
        </p:nvSpPr>
        <p:spPr>
          <a:xfrm>
            <a:off x="3091544" y="5162695"/>
            <a:ext cx="3831772" cy="369332"/>
          </a:xfrm>
          <a:prstGeom prst="rect">
            <a:avLst/>
          </a:prstGeom>
          <a:noFill/>
        </p:spPr>
        <p:txBody>
          <a:bodyPr wrap="square" rtlCol="0">
            <a:spAutoFit/>
          </a:bodyPr>
          <a:lstStyle/>
          <a:p>
            <a:r>
              <a:rPr lang="tr-TR" sz="1800" b="1" dirty="0" err="1"/>
              <a:t>Figure</a:t>
            </a:r>
            <a:r>
              <a:rPr lang="tr-TR" sz="1800" b="1" dirty="0"/>
              <a:t> 3 </a:t>
            </a:r>
            <a:r>
              <a:rPr lang="tr-TR" sz="1800" dirty="0"/>
              <a:t>: </a:t>
            </a:r>
            <a:r>
              <a:rPr lang="tr-TR" sz="1800" dirty="0" err="1"/>
              <a:t>System</a:t>
            </a:r>
            <a:r>
              <a:rPr lang="tr-TR" sz="1800" dirty="0"/>
              <a:t> on </a:t>
            </a:r>
            <a:r>
              <a:rPr lang="tr-TR" sz="1800" dirty="0" err="1"/>
              <a:t>Proteus</a:t>
            </a:r>
            <a:endParaRPr lang="tr-TR" sz="1800" dirty="0"/>
          </a:p>
        </p:txBody>
      </p:sp>
      <p:pic>
        <p:nvPicPr>
          <p:cNvPr id="4" name="Ses 3">
            <a:hlinkClick r:id="" action="ppaction://media"/>
            <a:extLst>
              <a:ext uri="{FF2B5EF4-FFF2-40B4-BE49-F238E27FC236}">
                <a16:creationId xmlns:a16="http://schemas.microsoft.com/office/drawing/2014/main" id="{A2C25EDB-4411-497B-AB6A-6DC092E742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2534565101"/>
      </p:ext>
    </p:extLst>
  </p:cSld>
  <p:clrMapOvr>
    <a:masterClrMapping/>
  </p:clrMapOvr>
  <mc:AlternateContent xmlns:mc="http://schemas.openxmlformats.org/markup-compatibility/2006">
    <mc:Choice xmlns:p14="http://schemas.microsoft.com/office/powerpoint/2010/main" Requires="p14">
      <p:transition spd="slow" p14:dur="2000" advTm="13676"/>
    </mc:Choice>
    <mc:Fallback>
      <p:transition spd="slow" advTm="13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1" name="Google Shape;71;p3"/>
          <p:cNvSpPr txBox="1"/>
          <p:nvPr/>
        </p:nvSpPr>
        <p:spPr>
          <a:xfrm>
            <a:off x="349298" y="514751"/>
            <a:ext cx="6877576" cy="29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tr-TR" sz="2000" b="1" i="0" u="none" strike="noStrike" cap="none" dirty="0" err="1">
                <a:solidFill>
                  <a:srgbClr val="C00000"/>
                </a:solidFill>
                <a:latin typeface="Arial"/>
                <a:ea typeface="Arial"/>
                <a:cs typeface="Arial"/>
                <a:sym typeface="Arial"/>
              </a:rPr>
              <a:t>Block</a:t>
            </a:r>
            <a:r>
              <a:rPr lang="tr-TR" sz="2000" b="1" i="0" u="none" strike="noStrike" cap="none" dirty="0">
                <a:solidFill>
                  <a:srgbClr val="C00000"/>
                </a:solidFill>
                <a:latin typeface="Arial"/>
                <a:ea typeface="Arial"/>
                <a:cs typeface="Arial"/>
                <a:sym typeface="Arial"/>
              </a:rPr>
              <a:t> </a:t>
            </a:r>
            <a:r>
              <a:rPr lang="tr-TR" sz="2000" b="1" i="0" u="none" strike="noStrike" cap="none" dirty="0" err="1">
                <a:solidFill>
                  <a:srgbClr val="C00000"/>
                </a:solidFill>
                <a:latin typeface="Arial"/>
                <a:ea typeface="Arial"/>
                <a:cs typeface="Arial"/>
                <a:sym typeface="Arial"/>
              </a:rPr>
              <a:t>Diagram</a:t>
            </a:r>
            <a:endParaRPr sz="2000" b="1" i="0" u="none" strike="noStrike" cap="none" dirty="0">
              <a:solidFill>
                <a:srgbClr val="C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11</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pic>
        <p:nvPicPr>
          <p:cNvPr id="10" name="Resim 9" descr="ekran içeren bir resim&#10;&#10;Açıklama otomatik olarak oluşturuldu">
            <a:extLst>
              <a:ext uri="{FF2B5EF4-FFF2-40B4-BE49-F238E27FC236}">
                <a16:creationId xmlns:a16="http://schemas.microsoft.com/office/drawing/2014/main" id="{9F311851-746B-464A-9968-D8263B510CEE}"/>
              </a:ext>
            </a:extLst>
          </p:cNvPr>
          <p:cNvPicPr>
            <a:picLocks noChangeAspect="1"/>
          </p:cNvPicPr>
          <p:nvPr/>
        </p:nvPicPr>
        <p:blipFill rotWithShape="1">
          <a:blip r:embed="rId6"/>
          <a:srcRect r="14903"/>
          <a:stretch/>
        </p:blipFill>
        <p:spPr>
          <a:xfrm>
            <a:off x="757579" y="401533"/>
            <a:ext cx="7781242" cy="5143500"/>
          </a:xfrm>
          <a:prstGeom prst="rect">
            <a:avLst/>
          </a:prstGeom>
        </p:spPr>
      </p:pic>
      <p:pic>
        <p:nvPicPr>
          <p:cNvPr id="4" name="Ses 3">
            <a:hlinkClick r:id="" action="ppaction://media"/>
            <a:extLst>
              <a:ext uri="{FF2B5EF4-FFF2-40B4-BE49-F238E27FC236}">
                <a16:creationId xmlns:a16="http://schemas.microsoft.com/office/drawing/2014/main" id="{75CB22C1-24DB-4332-BED5-9926BA282E7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2233520145"/>
      </p:ext>
    </p:extLst>
  </p:cSld>
  <p:clrMapOvr>
    <a:masterClrMapping/>
  </p:clrMapOvr>
  <mc:AlternateContent xmlns:mc="http://schemas.openxmlformats.org/markup-compatibility/2006">
    <mc:Choice xmlns:p14="http://schemas.microsoft.com/office/powerpoint/2010/main" Requires="p14">
      <p:transition spd="slow" p14:dur="2000" advTm="16321"/>
    </mc:Choice>
    <mc:Fallback>
      <p:transition spd="slow" advTm="16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12</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Google Shape;71;p3">
            <a:extLst>
              <a:ext uri="{FF2B5EF4-FFF2-40B4-BE49-F238E27FC236}">
                <a16:creationId xmlns:a16="http://schemas.microsoft.com/office/drawing/2014/main" id="{08D7AECA-6EDA-4A0F-B12C-143FF55B9BC4}"/>
              </a:ext>
            </a:extLst>
          </p:cNvPr>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err="1">
                <a:solidFill>
                  <a:srgbClr val="C00000"/>
                </a:solidFill>
              </a:rPr>
              <a:t>Light</a:t>
            </a:r>
            <a:r>
              <a:rPr lang="tr-TR" sz="2000" b="1" dirty="0">
                <a:solidFill>
                  <a:srgbClr val="C00000"/>
                </a:solidFill>
              </a:rPr>
              <a:t> </a:t>
            </a:r>
            <a:r>
              <a:rPr lang="tr-TR" sz="2000" b="1" dirty="0" err="1">
                <a:solidFill>
                  <a:srgbClr val="C00000"/>
                </a:solidFill>
              </a:rPr>
              <a:t>Dependent</a:t>
            </a:r>
            <a:r>
              <a:rPr lang="tr-TR" sz="2000" b="1" dirty="0">
                <a:solidFill>
                  <a:srgbClr val="C00000"/>
                </a:solidFill>
              </a:rPr>
              <a:t> </a:t>
            </a:r>
            <a:r>
              <a:rPr lang="tr-TR" sz="2000" b="1" dirty="0" err="1">
                <a:solidFill>
                  <a:srgbClr val="C00000"/>
                </a:solidFill>
              </a:rPr>
              <a:t>Resistor</a:t>
            </a:r>
            <a:endParaRPr lang="tr-TR" sz="2000" b="1" i="0" u="none" strike="noStrike" cap="none" dirty="0">
              <a:solidFill>
                <a:srgbClr val="C00000"/>
              </a:solidFill>
              <a:latin typeface="Arial"/>
              <a:ea typeface="Arial"/>
              <a:cs typeface="Arial"/>
              <a:sym typeface="Arial"/>
            </a:endParaRPr>
          </a:p>
        </p:txBody>
      </p:sp>
      <p:sp>
        <p:nvSpPr>
          <p:cNvPr id="12" name="Google Shape;72;p3">
            <a:extLst>
              <a:ext uri="{FF2B5EF4-FFF2-40B4-BE49-F238E27FC236}">
                <a16:creationId xmlns:a16="http://schemas.microsoft.com/office/drawing/2014/main" id="{72974223-5D92-4EF7-862A-7227C453CC62}"/>
              </a:ext>
            </a:extLst>
          </p:cNvPr>
          <p:cNvSpPr txBox="1"/>
          <p:nvPr/>
        </p:nvSpPr>
        <p:spPr>
          <a:xfrm>
            <a:off x="349300" y="1385796"/>
            <a:ext cx="8353087" cy="1514365"/>
          </a:xfrm>
          <a:prstGeom prst="rect">
            <a:avLst/>
          </a:prstGeom>
          <a:noFill/>
          <a:ln>
            <a:noFill/>
          </a:ln>
        </p:spPr>
        <p:txBody>
          <a:bodyPr spcFirstLastPara="1" wrap="square" lIns="91425" tIns="91425" rIns="91425" bIns="91425" anchor="t" anchorCtr="0">
            <a:noAutofit/>
          </a:bodyPr>
          <a:lstStyle/>
          <a:p>
            <a:pPr marL="114300" lvl="0" algn="just">
              <a:lnSpc>
                <a:spcPct val="150000"/>
              </a:lnSpc>
            </a:pPr>
            <a:r>
              <a:rPr lang="en-US" sz="1800" dirty="0"/>
              <a:t>An LDR or light dependent resistor is also known as photo resistor, photocell, photoconductor. It is a one type of resistor whose resistance varies depending on the amount of light falling on its surface</a:t>
            </a:r>
            <a:r>
              <a:rPr lang="tr-TR" sz="1800" dirty="0"/>
              <a:t>.</a:t>
            </a:r>
            <a:endParaRPr sz="2400" i="0" strike="noStrike" cap="none" dirty="0">
              <a:solidFill>
                <a:srgbClr val="000000"/>
              </a:solidFill>
              <a:latin typeface="Arial"/>
              <a:ea typeface="Arial"/>
              <a:cs typeface="Arial"/>
              <a:sym typeface="Arial"/>
            </a:endParaRPr>
          </a:p>
        </p:txBody>
      </p:sp>
      <p:pic>
        <p:nvPicPr>
          <p:cNvPr id="3" name="Ses 2">
            <a:hlinkClick r:id="" action="ppaction://media"/>
            <a:extLst>
              <a:ext uri="{FF2B5EF4-FFF2-40B4-BE49-F238E27FC236}">
                <a16:creationId xmlns:a16="http://schemas.microsoft.com/office/drawing/2014/main" id="{D628379E-8E0B-4BD7-BC3C-953C64AB72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1278919927"/>
      </p:ext>
    </p:extLst>
  </p:cSld>
  <p:clrMapOvr>
    <a:masterClrMapping/>
  </p:clrMapOvr>
  <mc:AlternateContent xmlns:mc="http://schemas.openxmlformats.org/markup-compatibility/2006">
    <mc:Choice xmlns:p14="http://schemas.microsoft.com/office/powerpoint/2010/main" Requires="p14">
      <p:transition spd="slow" p14:dur="2000" advTm="29206"/>
    </mc:Choice>
    <mc:Fallback>
      <p:transition spd="slow" advTm="29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13</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Google Shape;71;p3">
            <a:extLst>
              <a:ext uri="{FF2B5EF4-FFF2-40B4-BE49-F238E27FC236}">
                <a16:creationId xmlns:a16="http://schemas.microsoft.com/office/drawing/2014/main" id="{08D7AECA-6EDA-4A0F-B12C-143FF55B9BC4}"/>
              </a:ext>
            </a:extLst>
          </p:cNvPr>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err="1">
                <a:solidFill>
                  <a:srgbClr val="C00000"/>
                </a:solidFill>
              </a:rPr>
              <a:t>Light</a:t>
            </a:r>
            <a:r>
              <a:rPr lang="tr-TR" sz="2000" b="1" dirty="0">
                <a:solidFill>
                  <a:srgbClr val="C00000"/>
                </a:solidFill>
              </a:rPr>
              <a:t> </a:t>
            </a:r>
            <a:r>
              <a:rPr lang="tr-TR" sz="2000" b="1" dirty="0" err="1">
                <a:solidFill>
                  <a:srgbClr val="C00000"/>
                </a:solidFill>
              </a:rPr>
              <a:t>Dependent</a:t>
            </a:r>
            <a:r>
              <a:rPr lang="tr-TR" sz="2000" b="1" dirty="0">
                <a:solidFill>
                  <a:srgbClr val="C00000"/>
                </a:solidFill>
              </a:rPr>
              <a:t> </a:t>
            </a:r>
            <a:r>
              <a:rPr lang="tr-TR" sz="2000" b="1" dirty="0" err="1">
                <a:solidFill>
                  <a:srgbClr val="C00000"/>
                </a:solidFill>
              </a:rPr>
              <a:t>Resistor</a:t>
            </a:r>
            <a:endParaRPr lang="tr-TR" sz="2000" b="1" i="0" u="none" strike="noStrike" cap="none" dirty="0">
              <a:solidFill>
                <a:srgbClr val="C00000"/>
              </a:solidFill>
              <a:latin typeface="Arial"/>
              <a:ea typeface="Arial"/>
              <a:cs typeface="Arial"/>
              <a:sym typeface="Arial"/>
            </a:endParaRPr>
          </a:p>
        </p:txBody>
      </p:sp>
      <p:pic>
        <p:nvPicPr>
          <p:cNvPr id="6" name="Resim 5">
            <a:extLst>
              <a:ext uri="{FF2B5EF4-FFF2-40B4-BE49-F238E27FC236}">
                <a16:creationId xmlns:a16="http://schemas.microsoft.com/office/drawing/2014/main" id="{12998826-FF20-4340-A577-C1647C26DACE}"/>
              </a:ext>
            </a:extLst>
          </p:cNvPr>
          <p:cNvPicPr>
            <a:picLocks noChangeAspect="1"/>
          </p:cNvPicPr>
          <p:nvPr/>
        </p:nvPicPr>
        <p:blipFill>
          <a:blip r:embed="rId6"/>
          <a:stretch>
            <a:fillRect/>
          </a:stretch>
        </p:blipFill>
        <p:spPr>
          <a:xfrm>
            <a:off x="753296" y="1982920"/>
            <a:ext cx="3331731" cy="1749159"/>
          </a:xfrm>
          <a:prstGeom prst="rect">
            <a:avLst/>
          </a:prstGeom>
        </p:spPr>
      </p:pic>
      <p:pic>
        <p:nvPicPr>
          <p:cNvPr id="10" name="Resim 9" descr="metre içeren bir resim&#10;&#10;Açıklama otomatik olarak oluşturuldu">
            <a:extLst>
              <a:ext uri="{FF2B5EF4-FFF2-40B4-BE49-F238E27FC236}">
                <a16:creationId xmlns:a16="http://schemas.microsoft.com/office/drawing/2014/main" id="{868189B0-FDE0-41DD-BE2B-69ED46CA01D0}"/>
              </a:ext>
            </a:extLst>
          </p:cNvPr>
          <p:cNvPicPr>
            <a:picLocks noChangeAspect="1"/>
          </p:cNvPicPr>
          <p:nvPr/>
        </p:nvPicPr>
        <p:blipFill rotWithShape="1">
          <a:blip r:embed="rId7"/>
          <a:srcRect l="-731" r="10094"/>
          <a:stretch/>
        </p:blipFill>
        <p:spPr>
          <a:xfrm>
            <a:off x="3607741" y="1814983"/>
            <a:ext cx="4720919" cy="2306814"/>
          </a:xfrm>
          <a:prstGeom prst="rect">
            <a:avLst/>
          </a:prstGeom>
        </p:spPr>
      </p:pic>
      <p:sp>
        <p:nvSpPr>
          <p:cNvPr id="3" name="Metin kutusu 2">
            <a:extLst>
              <a:ext uri="{FF2B5EF4-FFF2-40B4-BE49-F238E27FC236}">
                <a16:creationId xmlns:a16="http://schemas.microsoft.com/office/drawing/2014/main" id="{B1C03318-5112-4C8D-8BB3-4EC36DF7B268}"/>
              </a:ext>
            </a:extLst>
          </p:cNvPr>
          <p:cNvSpPr txBox="1"/>
          <p:nvPr/>
        </p:nvSpPr>
        <p:spPr>
          <a:xfrm>
            <a:off x="2815418" y="4746945"/>
            <a:ext cx="4075239" cy="369332"/>
          </a:xfrm>
          <a:prstGeom prst="rect">
            <a:avLst/>
          </a:prstGeom>
          <a:noFill/>
        </p:spPr>
        <p:txBody>
          <a:bodyPr wrap="square" rtlCol="0">
            <a:spAutoFit/>
          </a:bodyPr>
          <a:lstStyle/>
          <a:p>
            <a:r>
              <a:rPr lang="tr-TR" sz="1800" b="1" dirty="0" err="1"/>
              <a:t>Figure</a:t>
            </a:r>
            <a:r>
              <a:rPr lang="tr-TR" sz="1800" b="1" dirty="0"/>
              <a:t> 4 </a:t>
            </a:r>
            <a:r>
              <a:rPr lang="tr-TR" sz="1800" dirty="0"/>
              <a:t>: LDR </a:t>
            </a:r>
            <a:r>
              <a:rPr lang="tr-TR" sz="1800" dirty="0" err="1"/>
              <a:t>and</a:t>
            </a:r>
            <a:r>
              <a:rPr lang="tr-TR" sz="1800" dirty="0"/>
              <a:t> LDR in </a:t>
            </a:r>
            <a:r>
              <a:rPr lang="tr-TR" sz="1800" dirty="0" err="1"/>
              <a:t>Proteus</a:t>
            </a:r>
            <a:endParaRPr lang="tr-TR" sz="1800" dirty="0"/>
          </a:p>
        </p:txBody>
      </p:sp>
      <p:pic>
        <p:nvPicPr>
          <p:cNvPr id="4" name="Ses 3">
            <a:hlinkClick r:id="" action="ppaction://media"/>
            <a:extLst>
              <a:ext uri="{FF2B5EF4-FFF2-40B4-BE49-F238E27FC236}">
                <a16:creationId xmlns:a16="http://schemas.microsoft.com/office/drawing/2014/main" id="{CC08D639-7E29-4199-8769-B7FA4EC00F3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749123573"/>
      </p:ext>
    </p:extLst>
  </p:cSld>
  <p:clrMapOvr>
    <a:masterClrMapping/>
  </p:clrMapOvr>
  <mc:AlternateContent xmlns:mc="http://schemas.openxmlformats.org/markup-compatibility/2006">
    <mc:Choice xmlns:p14="http://schemas.microsoft.com/office/powerpoint/2010/main" Requires="p14">
      <p:transition spd="slow" p14:dur="2000" advTm="10383"/>
    </mc:Choice>
    <mc:Fallback>
      <p:transition spd="slow" advTm="10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2" name="Google Shape;72;p3"/>
          <p:cNvSpPr txBox="1"/>
          <p:nvPr/>
        </p:nvSpPr>
        <p:spPr>
          <a:xfrm>
            <a:off x="349300" y="1385796"/>
            <a:ext cx="8353087" cy="1788685"/>
          </a:xfrm>
          <a:prstGeom prst="rect">
            <a:avLst/>
          </a:prstGeom>
          <a:noFill/>
          <a:ln>
            <a:noFill/>
          </a:ln>
        </p:spPr>
        <p:txBody>
          <a:bodyPr spcFirstLastPara="1" wrap="square" lIns="91425" tIns="91425" rIns="91425" bIns="91425" anchor="t" anchorCtr="0">
            <a:noAutofit/>
          </a:bodyPr>
          <a:lstStyle/>
          <a:p>
            <a:pPr marL="114300" lvl="0">
              <a:lnSpc>
                <a:spcPct val="150000"/>
              </a:lnSpc>
            </a:pPr>
            <a:r>
              <a:rPr lang="en-US" sz="1800" dirty="0"/>
              <a:t>The electronic card with an Atmel AVR microcontroller and equipment that provides communication with the external environment is called Arduino. Data can be received with various sensors and electronic parts can be controlled with output pins.</a:t>
            </a:r>
            <a:endParaRPr sz="1800" b="0" i="0" u="none" strike="noStrike" cap="none" dirty="0">
              <a:solidFill>
                <a:srgbClr val="0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14</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Google Shape;71;p3">
            <a:extLst>
              <a:ext uri="{FF2B5EF4-FFF2-40B4-BE49-F238E27FC236}">
                <a16:creationId xmlns:a16="http://schemas.microsoft.com/office/drawing/2014/main" id="{CE4E4470-F34B-472B-BEE5-5E1189688350}"/>
              </a:ext>
            </a:extLst>
          </p:cNvPr>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err="1">
                <a:solidFill>
                  <a:srgbClr val="C00000"/>
                </a:solidFill>
              </a:rPr>
              <a:t>Arduino</a:t>
            </a:r>
            <a:endParaRPr lang="tr-TR" sz="2000" b="1" dirty="0">
              <a:solidFill>
                <a:srgbClr val="C00000"/>
              </a:solidFill>
            </a:endParaRPr>
          </a:p>
        </p:txBody>
      </p:sp>
      <p:pic>
        <p:nvPicPr>
          <p:cNvPr id="6" name="Ses 5">
            <a:hlinkClick r:id="" action="ppaction://media"/>
            <a:extLst>
              <a:ext uri="{FF2B5EF4-FFF2-40B4-BE49-F238E27FC236}">
                <a16:creationId xmlns:a16="http://schemas.microsoft.com/office/drawing/2014/main" id="{76004E04-590E-41BA-A09A-71246115D5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1087270687"/>
      </p:ext>
    </p:extLst>
  </p:cSld>
  <p:clrMapOvr>
    <a:masterClrMapping/>
  </p:clrMapOvr>
  <mc:AlternateContent xmlns:mc="http://schemas.openxmlformats.org/markup-compatibility/2006">
    <mc:Choice xmlns:p14="http://schemas.microsoft.com/office/powerpoint/2010/main" Requires="p14">
      <p:transition spd="slow" p14:dur="2000" advTm="18452"/>
    </mc:Choice>
    <mc:Fallback>
      <p:transition spd="slow" advTm="18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15</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Google Shape;71;p3">
            <a:extLst>
              <a:ext uri="{FF2B5EF4-FFF2-40B4-BE49-F238E27FC236}">
                <a16:creationId xmlns:a16="http://schemas.microsoft.com/office/drawing/2014/main" id="{CE4E4470-F34B-472B-BEE5-5E1189688350}"/>
              </a:ext>
            </a:extLst>
          </p:cNvPr>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err="1">
                <a:solidFill>
                  <a:srgbClr val="C00000"/>
                </a:solidFill>
              </a:rPr>
              <a:t>Arduino</a:t>
            </a:r>
            <a:endParaRPr lang="tr-TR" sz="2000" b="1" dirty="0">
              <a:solidFill>
                <a:srgbClr val="C00000"/>
              </a:solidFill>
            </a:endParaRPr>
          </a:p>
        </p:txBody>
      </p:sp>
      <p:pic>
        <p:nvPicPr>
          <p:cNvPr id="4" name="Resim 3" descr="elektronik eşyalar, devre içeren bir resim&#10;&#10;Açıklama otomatik olarak oluşturuldu">
            <a:extLst>
              <a:ext uri="{FF2B5EF4-FFF2-40B4-BE49-F238E27FC236}">
                <a16:creationId xmlns:a16="http://schemas.microsoft.com/office/drawing/2014/main" id="{64FC4CE8-92D6-4A1E-8F6C-566DB28500C4}"/>
              </a:ext>
            </a:extLst>
          </p:cNvPr>
          <p:cNvPicPr>
            <a:picLocks noChangeAspect="1"/>
          </p:cNvPicPr>
          <p:nvPr/>
        </p:nvPicPr>
        <p:blipFill>
          <a:blip r:embed="rId6"/>
          <a:stretch>
            <a:fillRect/>
          </a:stretch>
        </p:blipFill>
        <p:spPr>
          <a:xfrm>
            <a:off x="731520" y="1524000"/>
            <a:ext cx="3474720" cy="3474720"/>
          </a:xfrm>
          <a:prstGeom prst="rect">
            <a:avLst/>
          </a:prstGeom>
        </p:spPr>
      </p:pic>
      <p:pic>
        <p:nvPicPr>
          <p:cNvPr id="11" name="Resim 10">
            <a:extLst>
              <a:ext uri="{FF2B5EF4-FFF2-40B4-BE49-F238E27FC236}">
                <a16:creationId xmlns:a16="http://schemas.microsoft.com/office/drawing/2014/main" id="{83151A44-AD5E-49D7-8AD6-08A587871781}"/>
              </a:ext>
            </a:extLst>
          </p:cNvPr>
          <p:cNvPicPr>
            <a:picLocks noChangeAspect="1"/>
          </p:cNvPicPr>
          <p:nvPr/>
        </p:nvPicPr>
        <p:blipFill>
          <a:blip r:embed="rId7"/>
          <a:stretch>
            <a:fillRect/>
          </a:stretch>
        </p:blipFill>
        <p:spPr>
          <a:xfrm>
            <a:off x="5353453" y="1409700"/>
            <a:ext cx="2625032" cy="3573780"/>
          </a:xfrm>
          <a:prstGeom prst="rect">
            <a:avLst/>
          </a:prstGeom>
        </p:spPr>
      </p:pic>
      <p:sp>
        <p:nvSpPr>
          <p:cNvPr id="6" name="Metin kutusu 5">
            <a:extLst>
              <a:ext uri="{FF2B5EF4-FFF2-40B4-BE49-F238E27FC236}">
                <a16:creationId xmlns:a16="http://schemas.microsoft.com/office/drawing/2014/main" id="{22221741-F7B7-46C9-836E-36DCA3E2A80F}"/>
              </a:ext>
            </a:extLst>
          </p:cNvPr>
          <p:cNvSpPr txBox="1"/>
          <p:nvPr/>
        </p:nvSpPr>
        <p:spPr>
          <a:xfrm>
            <a:off x="2423100" y="4998720"/>
            <a:ext cx="4633718" cy="369332"/>
          </a:xfrm>
          <a:prstGeom prst="rect">
            <a:avLst/>
          </a:prstGeom>
          <a:noFill/>
        </p:spPr>
        <p:txBody>
          <a:bodyPr wrap="square" rtlCol="0">
            <a:spAutoFit/>
          </a:bodyPr>
          <a:lstStyle/>
          <a:p>
            <a:r>
              <a:rPr lang="tr-TR" sz="1800" b="1" dirty="0" err="1"/>
              <a:t>Figure</a:t>
            </a:r>
            <a:r>
              <a:rPr lang="tr-TR" sz="1800" b="1" dirty="0"/>
              <a:t> 5 </a:t>
            </a:r>
            <a:r>
              <a:rPr lang="tr-TR" sz="1800" dirty="0"/>
              <a:t>: </a:t>
            </a:r>
            <a:r>
              <a:rPr lang="tr-TR" sz="1800" dirty="0" err="1"/>
              <a:t>Arduino</a:t>
            </a:r>
            <a:r>
              <a:rPr lang="tr-TR" sz="1800" dirty="0"/>
              <a:t> </a:t>
            </a:r>
            <a:r>
              <a:rPr lang="tr-TR" sz="1800" dirty="0" err="1"/>
              <a:t>and</a:t>
            </a:r>
            <a:r>
              <a:rPr lang="tr-TR" sz="1800" dirty="0"/>
              <a:t> </a:t>
            </a:r>
            <a:r>
              <a:rPr lang="tr-TR" sz="1800" dirty="0" err="1"/>
              <a:t>Arduino</a:t>
            </a:r>
            <a:r>
              <a:rPr lang="tr-TR" sz="1800" dirty="0"/>
              <a:t> in </a:t>
            </a:r>
            <a:r>
              <a:rPr lang="tr-TR" sz="1800" dirty="0" err="1"/>
              <a:t>Proteus</a:t>
            </a:r>
            <a:endParaRPr lang="tr-TR" sz="1800" dirty="0"/>
          </a:p>
        </p:txBody>
      </p:sp>
      <p:pic>
        <p:nvPicPr>
          <p:cNvPr id="3" name="Ses 2">
            <a:hlinkClick r:id="" action="ppaction://media"/>
            <a:extLst>
              <a:ext uri="{FF2B5EF4-FFF2-40B4-BE49-F238E27FC236}">
                <a16:creationId xmlns:a16="http://schemas.microsoft.com/office/drawing/2014/main" id="{F28A51AA-B3B6-43D9-B42E-9D85B2AAD6B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3233832203"/>
      </p:ext>
    </p:extLst>
  </p:cSld>
  <p:clrMapOvr>
    <a:masterClrMapping/>
  </p:clrMapOvr>
  <mc:AlternateContent xmlns:mc="http://schemas.openxmlformats.org/markup-compatibility/2006">
    <mc:Choice xmlns:p14="http://schemas.microsoft.com/office/powerpoint/2010/main" Requires="p14">
      <p:transition spd="slow" p14:dur="2000" advTm="10336"/>
    </mc:Choice>
    <mc:Fallback>
      <p:transition spd="slow" advTm="10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2" name="Google Shape;72;p3"/>
          <p:cNvSpPr txBox="1"/>
          <p:nvPr/>
        </p:nvSpPr>
        <p:spPr>
          <a:xfrm>
            <a:off x="349300" y="1385796"/>
            <a:ext cx="8353087" cy="1910605"/>
          </a:xfrm>
          <a:prstGeom prst="rect">
            <a:avLst/>
          </a:prstGeom>
          <a:noFill/>
          <a:ln>
            <a:noFill/>
          </a:ln>
        </p:spPr>
        <p:txBody>
          <a:bodyPr spcFirstLastPara="1" wrap="square" lIns="91425" tIns="91425" rIns="91425" bIns="91425" anchor="t" anchorCtr="0">
            <a:noAutofit/>
          </a:bodyPr>
          <a:lstStyle/>
          <a:p>
            <a:pPr marL="114300" lvl="0">
              <a:lnSpc>
                <a:spcPct val="150000"/>
              </a:lnSpc>
            </a:pPr>
            <a:r>
              <a:rPr lang="en-US" sz="1800" dirty="0"/>
              <a:t>DC motor is the machine that converts direct current into mechanical energy. When electric current is applied to the windings inside the motor, the magnetic force formed in the opposite direction to the permanent magnets inside the motor and the motor rotates.</a:t>
            </a:r>
            <a:endParaRPr sz="1800" b="0" i="0" u="none" strike="noStrike" cap="none" dirty="0">
              <a:solidFill>
                <a:srgbClr val="0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16</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Google Shape;71;p3">
            <a:extLst>
              <a:ext uri="{FF2B5EF4-FFF2-40B4-BE49-F238E27FC236}">
                <a16:creationId xmlns:a16="http://schemas.microsoft.com/office/drawing/2014/main" id="{F2A1B08A-25FF-4F86-B879-6F64369E15E0}"/>
              </a:ext>
            </a:extLst>
          </p:cNvPr>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a:solidFill>
                  <a:srgbClr val="C00000"/>
                </a:solidFill>
              </a:rPr>
              <a:t>Direct </a:t>
            </a:r>
            <a:r>
              <a:rPr lang="tr-TR" sz="2000" b="1" dirty="0" err="1">
                <a:solidFill>
                  <a:srgbClr val="C00000"/>
                </a:solidFill>
              </a:rPr>
              <a:t>Current</a:t>
            </a:r>
            <a:r>
              <a:rPr lang="tr-TR" sz="2000" b="1" dirty="0">
                <a:solidFill>
                  <a:srgbClr val="C00000"/>
                </a:solidFill>
              </a:rPr>
              <a:t> Motor</a:t>
            </a:r>
          </a:p>
        </p:txBody>
      </p:sp>
      <p:pic>
        <p:nvPicPr>
          <p:cNvPr id="3" name="Ses 2">
            <a:hlinkClick r:id="" action="ppaction://media"/>
            <a:extLst>
              <a:ext uri="{FF2B5EF4-FFF2-40B4-BE49-F238E27FC236}">
                <a16:creationId xmlns:a16="http://schemas.microsoft.com/office/drawing/2014/main" id="{ECD2905C-02CA-4B22-92DA-F24261B266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1993948073"/>
      </p:ext>
    </p:extLst>
  </p:cSld>
  <p:clrMapOvr>
    <a:masterClrMapping/>
  </p:clrMapOvr>
  <mc:AlternateContent xmlns:mc="http://schemas.openxmlformats.org/markup-compatibility/2006">
    <mc:Choice xmlns:p14="http://schemas.microsoft.com/office/powerpoint/2010/main" Requires="p14">
      <p:transition spd="slow" p14:dur="2000" advTm="22423"/>
    </mc:Choice>
    <mc:Fallback>
      <p:transition spd="slow" advTm="22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17</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Google Shape;71;p3">
            <a:extLst>
              <a:ext uri="{FF2B5EF4-FFF2-40B4-BE49-F238E27FC236}">
                <a16:creationId xmlns:a16="http://schemas.microsoft.com/office/drawing/2014/main" id="{F2A1B08A-25FF-4F86-B879-6F64369E15E0}"/>
              </a:ext>
            </a:extLst>
          </p:cNvPr>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a:solidFill>
                  <a:srgbClr val="C00000"/>
                </a:solidFill>
              </a:rPr>
              <a:t>Direct </a:t>
            </a:r>
            <a:r>
              <a:rPr lang="tr-TR" sz="2000" b="1" dirty="0" err="1">
                <a:solidFill>
                  <a:srgbClr val="C00000"/>
                </a:solidFill>
              </a:rPr>
              <a:t>Current</a:t>
            </a:r>
            <a:r>
              <a:rPr lang="tr-TR" sz="2000" b="1" dirty="0">
                <a:solidFill>
                  <a:srgbClr val="C00000"/>
                </a:solidFill>
              </a:rPr>
              <a:t> Motor</a:t>
            </a:r>
          </a:p>
        </p:txBody>
      </p:sp>
      <p:pic>
        <p:nvPicPr>
          <p:cNvPr id="4" name="Resim 3" descr="işaret, çizim içeren bir resim&#10;&#10;Açıklama otomatik olarak oluşturuldu">
            <a:extLst>
              <a:ext uri="{FF2B5EF4-FFF2-40B4-BE49-F238E27FC236}">
                <a16:creationId xmlns:a16="http://schemas.microsoft.com/office/drawing/2014/main" id="{6A38DEF3-D9A5-42EA-8A44-47C2D6BA607C}"/>
              </a:ext>
            </a:extLst>
          </p:cNvPr>
          <p:cNvPicPr>
            <a:picLocks noChangeAspect="1"/>
          </p:cNvPicPr>
          <p:nvPr/>
        </p:nvPicPr>
        <p:blipFill>
          <a:blip r:embed="rId6"/>
          <a:stretch>
            <a:fillRect/>
          </a:stretch>
        </p:blipFill>
        <p:spPr>
          <a:xfrm>
            <a:off x="5677507" y="1656592"/>
            <a:ext cx="1921538" cy="3108960"/>
          </a:xfrm>
          <a:prstGeom prst="rect">
            <a:avLst/>
          </a:prstGeom>
        </p:spPr>
      </p:pic>
      <p:pic>
        <p:nvPicPr>
          <p:cNvPr id="9" name="Resim 8">
            <a:extLst>
              <a:ext uri="{FF2B5EF4-FFF2-40B4-BE49-F238E27FC236}">
                <a16:creationId xmlns:a16="http://schemas.microsoft.com/office/drawing/2014/main" id="{CB311F18-31DB-4A79-990B-1EF7E8399ED8}"/>
              </a:ext>
            </a:extLst>
          </p:cNvPr>
          <p:cNvPicPr>
            <a:picLocks noChangeAspect="1"/>
          </p:cNvPicPr>
          <p:nvPr/>
        </p:nvPicPr>
        <p:blipFill>
          <a:blip r:embed="rId7"/>
          <a:stretch>
            <a:fillRect/>
          </a:stretch>
        </p:blipFill>
        <p:spPr>
          <a:xfrm>
            <a:off x="1544955" y="1956629"/>
            <a:ext cx="2630805" cy="2630805"/>
          </a:xfrm>
          <a:prstGeom prst="rect">
            <a:avLst/>
          </a:prstGeom>
        </p:spPr>
      </p:pic>
      <p:sp>
        <p:nvSpPr>
          <p:cNvPr id="3" name="Metin kutusu 2">
            <a:extLst>
              <a:ext uri="{FF2B5EF4-FFF2-40B4-BE49-F238E27FC236}">
                <a16:creationId xmlns:a16="http://schemas.microsoft.com/office/drawing/2014/main" id="{31197634-C4BC-4029-B82E-B3D8EA09A855}"/>
              </a:ext>
            </a:extLst>
          </p:cNvPr>
          <p:cNvSpPr txBox="1"/>
          <p:nvPr/>
        </p:nvSpPr>
        <p:spPr>
          <a:xfrm>
            <a:off x="2024743" y="5181352"/>
            <a:ext cx="4931227" cy="369332"/>
          </a:xfrm>
          <a:prstGeom prst="rect">
            <a:avLst/>
          </a:prstGeom>
          <a:noFill/>
        </p:spPr>
        <p:txBody>
          <a:bodyPr wrap="square" rtlCol="0">
            <a:spAutoFit/>
          </a:bodyPr>
          <a:lstStyle/>
          <a:p>
            <a:r>
              <a:rPr lang="tr-TR" sz="1800" b="1" dirty="0" err="1"/>
              <a:t>Figure</a:t>
            </a:r>
            <a:r>
              <a:rPr lang="tr-TR" sz="1800" b="1" dirty="0"/>
              <a:t> 6 </a:t>
            </a:r>
            <a:r>
              <a:rPr lang="tr-TR" sz="1800" dirty="0"/>
              <a:t>: DC Motor </a:t>
            </a:r>
            <a:r>
              <a:rPr lang="tr-TR" sz="1800" dirty="0" err="1"/>
              <a:t>and</a:t>
            </a:r>
            <a:r>
              <a:rPr lang="tr-TR" sz="1800" dirty="0"/>
              <a:t> DC Motor in </a:t>
            </a:r>
            <a:r>
              <a:rPr lang="tr-TR" sz="1800" dirty="0" err="1"/>
              <a:t>Proteus</a:t>
            </a:r>
            <a:endParaRPr lang="tr-TR" sz="1800" dirty="0"/>
          </a:p>
        </p:txBody>
      </p:sp>
      <p:pic>
        <p:nvPicPr>
          <p:cNvPr id="6" name="Ses 5">
            <a:hlinkClick r:id="" action="ppaction://media"/>
            <a:extLst>
              <a:ext uri="{FF2B5EF4-FFF2-40B4-BE49-F238E27FC236}">
                <a16:creationId xmlns:a16="http://schemas.microsoft.com/office/drawing/2014/main" id="{62C046F8-0C59-465D-AB55-BC62446A0AA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1339225073"/>
      </p:ext>
    </p:extLst>
  </p:cSld>
  <p:clrMapOvr>
    <a:masterClrMapping/>
  </p:clrMapOvr>
  <mc:AlternateContent xmlns:mc="http://schemas.openxmlformats.org/markup-compatibility/2006">
    <mc:Choice xmlns:p14="http://schemas.microsoft.com/office/powerpoint/2010/main" Requires="p14">
      <p:transition spd="slow" p14:dur="2000" advTm="10495"/>
    </mc:Choice>
    <mc:Fallback>
      <p:transition spd="slow" advTm="10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2" name="Google Shape;72;p3"/>
          <p:cNvSpPr txBox="1"/>
          <p:nvPr/>
        </p:nvSpPr>
        <p:spPr>
          <a:xfrm>
            <a:off x="349300" y="1385796"/>
            <a:ext cx="8353087" cy="1194325"/>
          </a:xfrm>
          <a:prstGeom prst="rect">
            <a:avLst/>
          </a:prstGeom>
          <a:noFill/>
          <a:ln>
            <a:noFill/>
          </a:ln>
        </p:spPr>
        <p:txBody>
          <a:bodyPr spcFirstLastPara="1" wrap="square" lIns="91425" tIns="91425" rIns="91425" bIns="91425" anchor="t" anchorCtr="0">
            <a:noAutofit/>
          </a:bodyPr>
          <a:lstStyle/>
          <a:p>
            <a:pPr marL="114300" lvl="0" algn="just">
              <a:lnSpc>
                <a:spcPct val="150000"/>
              </a:lnSpc>
            </a:pPr>
            <a:r>
              <a:rPr lang="en-US" sz="1800" dirty="0"/>
              <a:t>The electrical part that controls the motor direction and speed according to the signals coming from the microprocessor is called the motor driver.</a:t>
            </a:r>
            <a:endParaRPr sz="1800" b="0" i="0" u="none" strike="noStrike" cap="none" dirty="0">
              <a:solidFill>
                <a:srgbClr val="0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18</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Google Shape;71;p3">
            <a:extLst>
              <a:ext uri="{FF2B5EF4-FFF2-40B4-BE49-F238E27FC236}">
                <a16:creationId xmlns:a16="http://schemas.microsoft.com/office/drawing/2014/main" id="{5911FF3C-2A14-4085-AB64-D2B82D7F4210}"/>
              </a:ext>
            </a:extLst>
          </p:cNvPr>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a:solidFill>
                  <a:srgbClr val="C00000"/>
                </a:solidFill>
              </a:rPr>
              <a:t>Motor Driver</a:t>
            </a:r>
          </a:p>
        </p:txBody>
      </p:sp>
      <p:pic>
        <p:nvPicPr>
          <p:cNvPr id="4" name="Ses 3">
            <a:hlinkClick r:id="" action="ppaction://media"/>
            <a:extLst>
              <a:ext uri="{FF2B5EF4-FFF2-40B4-BE49-F238E27FC236}">
                <a16:creationId xmlns:a16="http://schemas.microsoft.com/office/drawing/2014/main" id="{A2A9E347-A2B0-4C7A-A606-0ECCC15710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3389239935"/>
      </p:ext>
    </p:extLst>
  </p:cSld>
  <p:clrMapOvr>
    <a:masterClrMapping/>
  </p:clrMapOvr>
  <mc:AlternateContent xmlns:mc="http://schemas.openxmlformats.org/markup-compatibility/2006">
    <mc:Choice xmlns:p14="http://schemas.microsoft.com/office/powerpoint/2010/main" Requires="p14">
      <p:transition spd="slow" p14:dur="2000" advTm="19038"/>
    </mc:Choice>
    <mc:Fallback>
      <p:transition spd="slow" advTm="19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19</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Google Shape;71;p3">
            <a:extLst>
              <a:ext uri="{FF2B5EF4-FFF2-40B4-BE49-F238E27FC236}">
                <a16:creationId xmlns:a16="http://schemas.microsoft.com/office/drawing/2014/main" id="{5911FF3C-2A14-4085-AB64-D2B82D7F4210}"/>
              </a:ext>
            </a:extLst>
          </p:cNvPr>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a:solidFill>
                  <a:srgbClr val="C00000"/>
                </a:solidFill>
              </a:rPr>
              <a:t>Motor Driver</a:t>
            </a:r>
          </a:p>
        </p:txBody>
      </p:sp>
      <p:pic>
        <p:nvPicPr>
          <p:cNvPr id="9" name="Resim 8" descr="kırmızı, siyah, portakal, metre içeren bir resim&#10;&#10;Açıklama otomatik olarak oluşturuldu">
            <a:extLst>
              <a:ext uri="{FF2B5EF4-FFF2-40B4-BE49-F238E27FC236}">
                <a16:creationId xmlns:a16="http://schemas.microsoft.com/office/drawing/2014/main" id="{6CCE6EF3-98B6-4CCD-8EAD-8B3E2A99AD16}"/>
              </a:ext>
            </a:extLst>
          </p:cNvPr>
          <p:cNvPicPr>
            <a:picLocks noChangeAspect="1"/>
          </p:cNvPicPr>
          <p:nvPr/>
        </p:nvPicPr>
        <p:blipFill>
          <a:blip r:embed="rId6"/>
          <a:stretch>
            <a:fillRect/>
          </a:stretch>
        </p:blipFill>
        <p:spPr>
          <a:xfrm>
            <a:off x="5027295" y="1817259"/>
            <a:ext cx="2943225" cy="2562225"/>
          </a:xfrm>
          <a:prstGeom prst="rect">
            <a:avLst/>
          </a:prstGeom>
        </p:spPr>
      </p:pic>
      <p:pic>
        <p:nvPicPr>
          <p:cNvPr id="11" name="Resim 10" descr="elektronik eşyalar, devre içeren bir resim&#10;&#10;Açıklama otomatik olarak oluşturuldu">
            <a:extLst>
              <a:ext uri="{FF2B5EF4-FFF2-40B4-BE49-F238E27FC236}">
                <a16:creationId xmlns:a16="http://schemas.microsoft.com/office/drawing/2014/main" id="{7516BEE1-8141-4676-ACA8-D8597FCB8660}"/>
              </a:ext>
            </a:extLst>
          </p:cNvPr>
          <p:cNvPicPr>
            <a:picLocks noChangeAspect="1"/>
          </p:cNvPicPr>
          <p:nvPr/>
        </p:nvPicPr>
        <p:blipFill>
          <a:blip r:embed="rId7"/>
          <a:stretch>
            <a:fillRect/>
          </a:stretch>
        </p:blipFill>
        <p:spPr>
          <a:xfrm>
            <a:off x="762000" y="1505792"/>
            <a:ext cx="3185160" cy="3185160"/>
          </a:xfrm>
          <a:prstGeom prst="rect">
            <a:avLst/>
          </a:prstGeom>
        </p:spPr>
      </p:pic>
      <p:sp>
        <p:nvSpPr>
          <p:cNvPr id="3" name="Metin kutusu 2">
            <a:extLst>
              <a:ext uri="{FF2B5EF4-FFF2-40B4-BE49-F238E27FC236}">
                <a16:creationId xmlns:a16="http://schemas.microsoft.com/office/drawing/2014/main" id="{412A9615-D889-4FAC-99A7-6C0A251C81B4}"/>
              </a:ext>
            </a:extLst>
          </p:cNvPr>
          <p:cNvSpPr txBox="1"/>
          <p:nvPr/>
        </p:nvSpPr>
        <p:spPr>
          <a:xfrm>
            <a:off x="2354580" y="5068463"/>
            <a:ext cx="4872296" cy="369332"/>
          </a:xfrm>
          <a:prstGeom prst="rect">
            <a:avLst/>
          </a:prstGeom>
          <a:noFill/>
        </p:spPr>
        <p:txBody>
          <a:bodyPr wrap="square" rtlCol="0">
            <a:spAutoFit/>
          </a:bodyPr>
          <a:lstStyle/>
          <a:p>
            <a:r>
              <a:rPr lang="tr-TR" sz="1800" b="1" dirty="0" err="1"/>
              <a:t>Figure</a:t>
            </a:r>
            <a:r>
              <a:rPr lang="tr-TR" sz="1800" b="1" dirty="0"/>
              <a:t> 7 </a:t>
            </a:r>
            <a:r>
              <a:rPr lang="tr-TR" sz="1800" dirty="0"/>
              <a:t>: Motor Driver </a:t>
            </a:r>
            <a:r>
              <a:rPr lang="tr-TR" sz="1800" dirty="0" err="1"/>
              <a:t>and</a:t>
            </a:r>
            <a:r>
              <a:rPr lang="tr-TR" sz="1800" dirty="0"/>
              <a:t> Driver in </a:t>
            </a:r>
            <a:r>
              <a:rPr lang="tr-TR" sz="1800" dirty="0" err="1"/>
              <a:t>Proteus</a:t>
            </a:r>
            <a:endParaRPr lang="tr-TR" sz="1800" dirty="0"/>
          </a:p>
        </p:txBody>
      </p:sp>
      <p:pic>
        <p:nvPicPr>
          <p:cNvPr id="4" name="Ses 3">
            <a:hlinkClick r:id="" action="ppaction://media"/>
            <a:extLst>
              <a:ext uri="{FF2B5EF4-FFF2-40B4-BE49-F238E27FC236}">
                <a16:creationId xmlns:a16="http://schemas.microsoft.com/office/drawing/2014/main" id="{F571A6AD-2EE6-44A2-9686-9AB8431C0EF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3175369874"/>
      </p:ext>
    </p:extLst>
  </p:cSld>
  <p:clrMapOvr>
    <a:masterClrMapping/>
  </p:clrMapOvr>
  <mc:AlternateContent xmlns:mc="http://schemas.openxmlformats.org/markup-compatibility/2006">
    <mc:Choice xmlns:p14="http://schemas.microsoft.com/office/powerpoint/2010/main" Requires="p14">
      <p:transition spd="slow" p14:dur="2000" advTm="10641"/>
    </mc:Choice>
    <mc:Fallback>
      <p:transition spd="slow" advTm="10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1"/>
        <p:cNvGrpSpPr/>
        <p:nvPr/>
      </p:nvGrpSpPr>
      <p:grpSpPr>
        <a:xfrm>
          <a:off x="0" y="0"/>
          <a:ext cx="0" cy="0"/>
          <a:chOff x="0" y="0"/>
          <a:chExt cx="0" cy="0"/>
        </a:xfrm>
      </p:grpSpPr>
      <p:sp>
        <p:nvSpPr>
          <p:cNvPr id="63" name="Google Shape;63;p2"/>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tr-TR" sz="2000" b="1" i="0" u="none" strike="noStrike" cap="none" dirty="0">
                <a:solidFill>
                  <a:srgbClr val="C00000"/>
                </a:solidFill>
                <a:latin typeface="Arial"/>
                <a:ea typeface="Arial"/>
                <a:cs typeface="Arial"/>
                <a:sym typeface="Arial"/>
              </a:rPr>
              <a:t>Solar Panel</a:t>
            </a:r>
            <a:endParaRPr sz="2000" b="1" i="0" u="none" strike="noStrike" cap="none" dirty="0">
              <a:solidFill>
                <a:srgbClr val="C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0D787C3D-6AEA-4974-8BFC-94A24B6E0A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2</a:t>
            </a:fld>
            <a:endParaRPr lang="tr-TR"/>
          </a:p>
        </p:txBody>
      </p:sp>
      <p:sp>
        <p:nvSpPr>
          <p:cNvPr id="6" name="Google Shape;55;p1">
            <a:extLst>
              <a:ext uri="{FF2B5EF4-FFF2-40B4-BE49-F238E27FC236}">
                <a16:creationId xmlns:a16="http://schemas.microsoft.com/office/drawing/2014/main" id="{50A5FFD4-3C8C-4BBD-8EAD-BD63285CC607}"/>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8673853-93B4-429E-821E-63F1324A04B1}"/>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Metin kutusu 7">
            <a:extLst>
              <a:ext uri="{FF2B5EF4-FFF2-40B4-BE49-F238E27FC236}">
                <a16:creationId xmlns:a16="http://schemas.microsoft.com/office/drawing/2014/main" id="{DE44A701-3F20-45C0-8135-F3441947CB2D}"/>
              </a:ext>
            </a:extLst>
          </p:cNvPr>
          <p:cNvSpPr txBox="1"/>
          <p:nvPr/>
        </p:nvSpPr>
        <p:spPr>
          <a:xfrm>
            <a:off x="265480" y="1489428"/>
            <a:ext cx="8398460" cy="923330"/>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t>Electrical devices that produce electrical energy from sunlight using semiconductors are called solar cells. Solar panels are created by combining multiple cells.</a:t>
            </a:r>
            <a:endParaRPr lang="tr-TR" sz="1800" dirty="0"/>
          </a:p>
        </p:txBody>
      </p:sp>
      <p:pic>
        <p:nvPicPr>
          <p:cNvPr id="11" name="Ses 10">
            <a:hlinkClick r:id="" action="ppaction://media"/>
            <a:extLst>
              <a:ext uri="{FF2B5EF4-FFF2-40B4-BE49-F238E27FC236}">
                <a16:creationId xmlns:a16="http://schemas.microsoft.com/office/drawing/2014/main" id="{C06EB3FE-79CF-4D73-A45E-7DD56F5F46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419"/>
    </mc:Choice>
    <mc:Fallback>
      <p:transition spd="slow" advTm="23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20</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Google Shape;71;p3">
            <a:extLst>
              <a:ext uri="{FF2B5EF4-FFF2-40B4-BE49-F238E27FC236}">
                <a16:creationId xmlns:a16="http://schemas.microsoft.com/office/drawing/2014/main" id="{5911FF3C-2A14-4085-AB64-D2B82D7F4210}"/>
              </a:ext>
            </a:extLst>
          </p:cNvPr>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err="1">
                <a:solidFill>
                  <a:srgbClr val="C00000"/>
                </a:solidFill>
              </a:rPr>
              <a:t>Algorithm</a:t>
            </a:r>
            <a:r>
              <a:rPr lang="tr-TR" sz="2000" b="1" dirty="0">
                <a:solidFill>
                  <a:srgbClr val="C00000"/>
                </a:solidFill>
              </a:rPr>
              <a:t> of Design</a:t>
            </a:r>
          </a:p>
        </p:txBody>
      </p:sp>
      <p:pic>
        <p:nvPicPr>
          <p:cNvPr id="9" name="Resim 8" descr="iç mekan, siyah, oturma, ekran içeren bir resim&#10;&#10;Açıklama otomatik olarak oluşturuldu">
            <a:extLst>
              <a:ext uri="{FF2B5EF4-FFF2-40B4-BE49-F238E27FC236}">
                <a16:creationId xmlns:a16="http://schemas.microsoft.com/office/drawing/2014/main" id="{AB669100-0D75-4C33-9659-80A59C633E1E}"/>
              </a:ext>
            </a:extLst>
          </p:cNvPr>
          <p:cNvPicPr>
            <a:picLocks noChangeAspect="1"/>
          </p:cNvPicPr>
          <p:nvPr/>
        </p:nvPicPr>
        <p:blipFill rotWithShape="1">
          <a:blip r:embed="rId6"/>
          <a:srcRect r="14873"/>
          <a:stretch/>
        </p:blipFill>
        <p:spPr>
          <a:xfrm>
            <a:off x="2640867" y="1034569"/>
            <a:ext cx="3401793" cy="4922511"/>
          </a:xfrm>
          <a:prstGeom prst="rect">
            <a:avLst/>
          </a:prstGeom>
        </p:spPr>
      </p:pic>
      <p:pic>
        <p:nvPicPr>
          <p:cNvPr id="3" name="Ses 2">
            <a:hlinkClick r:id="" action="ppaction://media"/>
            <a:extLst>
              <a:ext uri="{FF2B5EF4-FFF2-40B4-BE49-F238E27FC236}">
                <a16:creationId xmlns:a16="http://schemas.microsoft.com/office/drawing/2014/main" id="{A6D24C1A-D6C1-42E8-9697-5C50F53CAF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1675886648"/>
      </p:ext>
    </p:extLst>
  </p:cSld>
  <p:clrMapOvr>
    <a:masterClrMapping/>
  </p:clrMapOvr>
  <mc:AlternateContent xmlns:mc="http://schemas.openxmlformats.org/markup-compatibility/2006">
    <mc:Choice xmlns:p14="http://schemas.microsoft.com/office/powerpoint/2010/main" Requires="p14">
      <p:transition spd="slow" p14:dur="2000" advTm="40334"/>
    </mc:Choice>
    <mc:Fallback>
      <p:transition spd="slow" advTm="40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21</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Google Shape;71;p3">
            <a:extLst>
              <a:ext uri="{FF2B5EF4-FFF2-40B4-BE49-F238E27FC236}">
                <a16:creationId xmlns:a16="http://schemas.microsoft.com/office/drawing/2014/main" id="{5911FF3C-2A14-4085-AB64-D2B82D7F4210}"/>
              </a:ext>
            </a:extLst>
          </p:cNvPr>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err="1">
                <a:solidFill>
                  <a:srgbClr val="C00000"/>
                </a:solidFill>
              </a:rPr>
              <a:t>Results</a:t>
            </a:r>
            <a:r>
              <a:rPr lang="tr-TR" sz="2000" b="1" dirty="0">
                <a:solidFill>
                  <a:srgbClr val="C00000"/>
                </a:solidFill>
              </a:rPr>
              <a:t> and </a:t>
            </a:r>
            <a:r>
              <a:rPr lang="tr-TR" sz="2000" b="1" dirty="0" err="1">
                <a:solidFill>
                  <a:srgbClr val="C00000"/>
                </a:solidFill>
              </a:rPr>
              <a:t>Findings</a:t>
            </a:r>
            <a:endParaRPr lang="tr-TR" sz="2000" b="1" dirty="0">
              <a:solidFill>
                <a:srgbClr val="C00000"/>
              </a:solidFill>
            </a:endParaRPr>
          </a:p>
        </p:txBody>
      </p:sp>
      <p:sp>
        <p:nvSpPr>
          <p:cNvPr id="11" name="Google Shape;72;p3">
            <a:extLst>
              <a:ext uri="{FF2B5EF4-FFF2-40B4-BE49-F238E27FC236}">
                <a16:creationId xmlns:a16="http://schemas.microsoft.com/office/drawing/2014/main" id="{C00724B3-83D8-40AE-8EC4-CB59FC122A70}"/>
              </a:ext>
            </a:extLst>
          </p:cNvPr>
          <p:cNvSpPr txBox="1"/>
          <p:nvPr/>
        </p:nvSpPr>
        <p:spPr>
          <a:xfrm>
            <a:off x="349300" y="1385796"/>
            <a:ext cx="8353087" cy="2665699"/>
          </a:xfrm>
          <a:prstGeom prst="rect">
            <a:avLst/>
          </a:prstGeom>
          <a:noFill/>
          <a:ln>
            <a:noFill/>
          </a:ln>
        </p:spPr>
        <p:txBody>
          <a:bodyPr spcFirstLastPara="1" wrap="square" lIns="91425" tIns="91425" rIns="91425" bIns="91425" anchor="t" anchorCtr="0">
            <a:noAutofit/>
          </a:bodyPr>
          <a:lstStyle/>
          <a:p>
            <a:pPr marL="114300" lvl="0">
              <a:lnSpc>
                <a:spcPct val="150000"/>
              </a:lnSpc>
            </a:pPr>
            <a:r>
              <a:rPr lang="en-US" sz="1800" dirty="0"/>
              <a:t>According to the results of the design made</a:t>
            </a:r>
            <a:endParaRPr lang="tr-TR" sz="1800" dirty="0"/>
          </a:p>
          <a:p>
            <a:pPr marL="400050" lvl="0" indent="-285750">
              <a:lnSpc>
                <a:spcPct val="150000"/>
              </a:lnSpc>
              <a:buFont typeface="Arial" panose="020B0604020202020204" pitchFamily="34" charset="0"/>
              <a:buChar char="•"/>
            </a:pPr>
            <a:r>
              <a:rPr lang="en-US" sz="1800" dirty="0"/>
              <a:t>The applied algorithm worked correctly.</a:t>
            </a:r>
            <a:endParaRPr lang="tr-TR" sz="1800" dirty="0"/>
          </a:p>
          <a:p>
            <a:pPr marL="400050" lvl="0" indent="-285750">
              <a:lnSpc>
                <a:spcPct val="150000"/>
              </a:lnSpc>
              <a:buFont typeface="Arial" panose="020B0604020202020204" pitchFamily="34" charset="0"/>
              <a:buChar char="•"/>
            </a:pPr>
            <a:r>
              <a:rPr lang="en-US" sz="1800" dirty="0"/>
              <a:t>There is no incompatibility between the equipment used.</a:t>
            </a:r>
            <a:endParaRPr lang="tr-TR" sz="1800" dirty="0"/>
          </a:p>
          <a:p>
            <a:pPr marL="400050" lvl="0" indent="-285750">
              <a:lnSpc>
                <a:spcPct val="150000"/>
              </a:lnSpc>
              <a:buFont typeface="Arial" panose="020B0604020202020204" pitchFamily="34" charset="0"/>
              <a:buChar char="•"/>
            </a:pPr>
            <a:r>
              <a:rPr lang="en-US" sz="1800" dirty="0"/>
              <a:t>The design can be integrated into the solar panel</a:t>
            </a:r>
            <a:endParaRPr lang="tr-TR" sz="1800" dirty="0"/>
          </a:p>
          <a:p>
            <a:pPr marL="400050" indent="-285750">
              <a:lnSpc>
                <a:spcPct val="150000"/>
              </a:lnSpc>
              <a:buFont typeface="Arial" panose="020B0604020202020204" pitchFamily="34" charset="0"/>
              <a:buChar char="•"/>
            </a:pPr>
            <a:r>
              <a:rPr lang="en-US" sz="1800" dirty="0"/>
              <a:t>The efficiency difference between them will be measured with a single axis solar panel.</a:t>
            </a:r>
            <a:endParaRPr lang="tr-TR" sz="1800" dirty="0"/>
          </a:p>
          <a:p>
            <a:pPr marL="400050" lvl="0" indent="-285750">
              <a:lnSpc>
                <a:spcPct val="150000"/>
              </a:lnSpc>
              <a:buFont typeface="Arial" panose="020B0604020202020204" pitchFamily="34" charset="0"/>
              <a:buChar char="•"/>
            </a:pPr>
            <a:endParaRPr lang="tr-TR" sz="1800" dirty="0"/>
          </a:p>
          <a:p>
            <a:pPr marL="400050" lvl="0" indent="-285750">
              <a:lnSpc>
                <a:spcPct val="150000"/>
              </a:lnSpc>
              <a:buFont typeface="Arial" panose="020B0604020202020204" pitchFamily="34" charset="0"/>
              <a:buChar char="•"/>
            </a:pPr>
            <a:endParaRPr sz="1800" b="0" i="0" u="none" strike="noStrike" cap="none" dirty="0">
              <a:solidFill>
                <a:srgbClr val="000000"/>
              </a:solidFill>
              <a:latin typeface="Arial"/>
              <a:ea typeface="Arial"/>
              <a:cs typeface="Arial"/>
              <a:sym typeface="Arial"/>
            </a:endParaRPr>
          </a:p>
        </p:txBody>
      </p:sp>
      <p:pic>
        <p:nvPicPr>
          <p:cNvPr id="9" name="Ses 8">
            <a:hlinkClick r:id="" action="ppaction://media"/>
            <a:extLst>
              <a:ext uri="{FF2B5EF4-FFF2-40B4-BE49-F238E27FC236}">
                <a16:creationId xmlns:a16="http://schemas.microsoft.com/office/drawing/2014/main" id="{189FA26A-04FF-4403-A93E-ED5B076812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3108378116"/>
      </p:ext>
    </p:extLst>
  </p:cSld>
  <p:clrMapOvr>
    <a:masterClrMapping/>
  </p:clrMapOvr>
  <mc:AlternateContent xmlns:mc="http://schemas.openxmlformats.org/markup-compatibility/2006">
    <mc:Choice xmlns:p14="http://schemas.microsoft.com/office/powerpoint/2010/main" Requires="p14">
      <p:transition spd="slow" p14:dur="2000" advTm="17385"/>
    </mc:Choice>
    <mc:Fallback>
      <p:transition spd="slow" advTm="17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22</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8" name="Google Shape;71;p3">
            <a:extLst>
              <a:ext uri="{FF2B5EF4-FFF2-40B4-BE49-F238E27FC236}">
                <a16:creationId xmlns:a16="http://schemas.microsoft.com/office/drawing/2014/main" id="{5911FF3C-2A14-4085-AB64-D2B82D7F4210}"/>
              </a:ext>
            </a:extLst>
          </p:cNvPr>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err="1">
                <a:solidFill>
                  <a:srgbClr val="C00000"/>
                </a:solidFill>
              </a:rPr>
              <a:t>References</a:t>
            </a:r>
            <a:endParaRPr lang="tr-TR" sz="2000" b="1" dirty="0">
              <a:solidFill>
                <a:srgbClr val="C00000"/>
              </a:solidFill>
            </a:endParaRPr>
          </a:p>
        </p:txBody>
      </p:sp>
      <p:sp>
        <p:nvSpPr>
          <p:cNvPr id="11" name="Google Shape;72;p3">
            <a:extLst>
              <a:ext uri="{FF2B5EF4-FFF2-40B4-BE49-F238E27FC236}">
                <a16:creationId xmlns:a16="http://schemas.microsoft.com/office/drawing/2014/main" id="{C00724B3-83D8-40AE-8EC4-CB59FC122A70}"/>
              </a:ext>
            </a:extLst>
          </p:cNvPr>
          <p:cNvSpPr txBox="1"/>
          <p:nvPr/>
        </p:nvSpPr>
        <p:spPr>
          <a:xfrm>
            <a:off x="206893" y="1076168"/>
            <a:ext cx="8353087" cy="4587784"/>
          </a:xfrm>
          <a:prstGeom prst="rect">
            <a:avLst/>
          </a:prstGeom>
          <a:noFill/>
          <a:ln>
            <a:noFill/>
          </a:ln>
        </p:spPr>
        <p:txBody>
          <a:bodyPr spcFirstLastPara="1" wrap="square" lIns="91425" tIns="91425" rIns="91425" bIns="91425" anchor="t" anchorCtr="0">
            <a:noAutofit/>
          </a:bodyPr>
          <a:lstStyle/>
          <a:p>
            <a:pPr marL="400050" lvl="0" indent="-285750" algn="just">
              <a:lnSpc>
                <a:spcPct val="150000"/>
              </a:lnSpc>
              <a:buFont typeface="Arial" panose="020B0604020202020204" pitchFamily="34" charset="0"/>
              <a:buChar char="•"/>
            </a:pPr>
            <a:r>
              <a:rPr lang="en-US" dirty="0"/>
              <a:t>H. </a:t>
            </a:r>
            <a:r>
              <a:rPr lang="en-US" dirty="0" err="1"/>
              <a:t>Mahedi</a:t>
            </a:r>
            <a:r>
              <a:rPr lang="en-US" dirty="0"/>
              <a:t> </a:t>
            </a:r>
            <a:r>
              <a:rPr lang="en-US" dirty="0" err="1"/>
              <a:t>ve</a:t>
            </a:r>
            <a:r>
              <a:rPr lang="en-US" dirty="0"/>
              <a:t> H. Walid Bin, “Design and Development of a Dual Axis Solar Tracker”, Department of Electrical and Electronic Engineering University of Dhaka, Dhaka, Project Report 2011-213-785, 2011.</a:t>
            </a:r>
            <a:endParaRPr lang="tr-TR" dirty="0"/>
          </a:p>
          <a:p>
            <a:pPr marL="400050" lvl="0" indent="-285750" algn="just">
              <a:lnSpc>
                <a:spcPct val="150000"/>
              </a:lnSpc>
              <a:buFont typeface="Arial" panose="020B0604020202020204" pitchFamily="34" charset="0"/>
              <a:buChar char="•"/>
            </a:pPr>
            <a:r>
              <a:rPr lang="tr-TR" dirty="0"/>
              <a:t>V. S. S. Kumar, ‘</a:t>
            </a:r>
            <a:r>
              <a:rPr lang="tr-TR" dirty="0" err="1"/>
              <a:t>Automatic</a:t>
            </a:r>
            <a:r>
              <a:rPr lang="tr-TR" dirty="0"/>
              <a:t> Dual </a:t>
            </a:r>
            <a:r>
              <a:rPr lang="tr-TR" dirty="0" err="1"/>
              <a:t>Axis</a:t>
            </a:r>
            <a:r>
              <a:rPr lang="tr-TR" dirty="0"/>
              <a:t> Sun </a:t>
            </a:r>
            <a:r>
              <a:rPr lang="tr-TR" dirty="0" err="1"/>
              <a:t>Tracking</a:t>
            </a:r>
            <a:r>
              <a:rPr lang="tr-TR" dirty="0"/>
              <a:t> </a:t>
            </a:r>
            <a:r>
              <a:rPr lang="tr-TR" dirty="0" err="1"/>
              <a:t>System</a:t>
            </a:r>
            <a:r>
              <a:rPr lang="tr-TR" dirty="0"/>
              <a:t> </a:t>
            </a:r>
            <a:r>
              <a:rPr lang="tr-TR" dirty="0" err="1"/>
              <a:t>using</a:t>
            </a:r>
            <a:r>
              <a:rPr lang="tr-TR" dirty="0"/>
              <a:t> LDR Sensor’, International </a:t>
            </a:r>
            <a:r>
              <a:rPr lang="tr-TR" dirty="0" err="1"/>
              <a:t>Journal</a:t>
            </a:r>
            <a:r>
              <a:rPr lang="tr-TR" dirty="0"/>
              <a:t> of </a:t>
            </a:r>
            <a:r>
              <a:rPr lang="tr-TR" dirty="0" err="1"/>
              <a:t>Current</a:t>
            </a:r>
            <a:r>
              <a:rPr lang="tr-TR" dirty="0"/>
              <a:t> </a:t>
            </a:r>
            <a:r>
              <a:rPr lang="tr-TR" dirty="0" err="1"/>
              <a:t>Engineering</a:t>
            </a:r>
            <a:r>
              <a:rPr lang="tr-TR" dirty="0"/>
              <a:t> and </a:t>
            </a:r>
            <a:r>
              <a:rPr lang="tr-TR" dirty="0" err="1"/>
              <a:t>Technogy</a:t>
            </a:r>
            <a:r>
              <a:rPr lang="tr-TR" dirty="0"/>
              <a:t>, </a:t>
            </a:r>
            <a:r>
              <a:rPr lang="tr-TR" dirty="0" err="1"/>
              <a:t>vol</a:t>
            </a:r>
            <a:r>
              <a:rPr lang="tr-TR" dirty="0"/>
              <a:t>. 4, </a:t>
            </a:r>
            <a:r>
              <a:rPr lang="tr-TR" dirty="0" err="1"/>
              <a:t>no</a:t>
            </a:r>
            <a:r>
              <a:rPr lang="tr-TR" dirty="0"/>
              <a:t>. 5, </a:t>
            </a:r>
            <a:r>
              <a:rPr lang="tr-TR" dirty="0" err="1"/>
              <a:t>pp</a:t>
            </a:r>
            <a:r>
              <a:rPr lang="tr-TR" dirty="0"/>
              <a:t>. 3214–3217, Jan. 2011</a:t>
            </a:r>
          </a:p>
          <a:p>
            <a:pPr marL="400050" lvl="0" indent="-285750" algn="just">
              <a:lnSpc>
                <a:spcPct val="150000"/>
              </a:lnSpc>
              <a:buFont typeface="Arial" panose="020B0604020202020204" pitchFamily="34" charset="0"/>
              <a:buChar char="•"/>
            </a:pPr>
            <a:r>
              <a:rPr lang="tr-TR" dirty="0"/>
              <a:t>R. Eke and A. </a:t>
            </a:r>
            <a:r>
              <a:rPr lang="tr-TR" dirty="0" err="1"/>
              <a:t>Senturk</a:t>
            </a:r>
            <a:r>
              <a:rPr lang="tr-TR" dirty="0"/>
              <a:t>, ‘</a:t>
            </a:r>
            <a:r>
              <a:rPr lang="tr-TR" dirty="0" err="1"/>
              <a:t>Performance</a:t>
            </a:r>
            <a:r>
              <a:rPr lang="tr-TR" dirty="0"/>
              <a:t> </a:t>
            </a:r>
            <a:r>
              <a:rPr lang="tr-TR" dirty="0" err="1"/>
              <a:t>comparison</a:t>
            </a:r>
            <a:r>
              <a:rPr lang="tr-TR" dirty="0"/>
              <a:t> of a </a:t>
            </a:r>
            <a:r>
              <a:rPr lang="tr-TR" dirty="0" err="1"/>
              <a:t>double-axis</a:t>
            </a:r>
            <a:r>
              <a:rPr lang="tr-TR" dirty="0"/>
              <a:t> sun </a:t>
            </a:r>
            <a:r>
              <a:rPr lang="tr-TR" dirty="0" err="1"/>
              <a:t>tracking</a:t>
            </a:r>
            <a:r>
              <a:rPr lang="tr-TR" dirty="0"/>
              <a:t> </a:t>
            </a:r>
            <a:r>
              <a:rPr lang="tr-TR" dirty="0" err="1"/>
              <a:t>versus</a:t>
            </a:r>
            <a:r>
              <a:rPr lang="tr-TR" dirty="0"/>
              <a:t> </a:t>
            </a:r>
            <a:r>
              <a:rPr lang="tr-TR" dirty="0" err="1"/>
              <a:t>fixed</a:t>
            </a:r>
            <a:r>
              <a:rPr lang="tr-TR" dirty="0"/>
              <a:t> PV </a:t>
            </a:r>
            <a:r>
              <a:rPr lang="tr-TR" dirty="0" err="1"/>
              <a:t>system</a:t>
            </a:r>
            <a:r>
              <a:rPr lang="tr-TR" dirty="0"/>
              <a:t>’, Solar </a:t>
            </a:r>
            <a:r>
              <a:rPr lang="tr-TR" dirty="0" err="1"/>
              <a:t>Energy</a:t>
            </a:r>
            <a:r>
              <a:rPr lang="tr-TR" dirty="0"/>
              <a:t>, </a:t>
            </a:r>
            <a:r>
              <a:rPr lang="tr-TR" dirty="0" err="1"/>
              <a:t>vol</a:t>
            </a:r>
            <a:r>
              <a:rPr lang="tr-TR" dirty="0"/>
              <a:t>. 86, </a:t>
            </a:r>
            <a:r>
              <a:rPr lang="tr-TR" dirty="0" err="1"/>
              <a:t>no</a:t>
            </a:r>
            <a:r>
              <a:rPr lang="tr-TR" dirty="0"/>
              <a:t>. 9, </a:t>
            </a:r>
            <a:r>
              <a:rPr lang="tr-TR" dirty="0" err="1"/>
              <a:t>pp</a:t>
            </a:r>
            <a:r>
              <a:rPr lang="tr-TR" dirty="0"/>
              <a:t>. 2665–2672, </a:t>
            </a:r>
            <a:r>
              <a:rPr lang="tr-TR" dirty="0" err="1"/>
              <a:t>Sep</a:t>
            </a:r>
            <a:r>
              <a:rPr lang="tr-TR" dirty="0"/>
              <a:t>. 2012</a:t>
            </a:r>
          </a:p>
          <a:p>
            <a:pPr marL="400050" lvl="0" indent="-285750" algn="just">
              <a:lnSpc>
                <a:spcPct val="150000"/>
              </a:lnSpc>
              <a:buFont typeface="Arial" panose="020B0604020202020204" pitchFamily="34" charset="0"/>
              <a:buChar char="•"/>
            </a:pPr>
            <a:r>
              <a:rPr lang="en-US" dirty="0" err="1"/>
              <a:t>Fahmid</a:t>
            </a:r>
            <a:r>
              <a:rPr lang="en-US" dirty="0"/>
              <a:t> </a:t>
            </a:r>
            <a:r>
              <a:rPr lang="en-US" dirty="0" err="1"/>
              <a:t>Sadeque</a:t>
            </a:r>
            <a:r>
              <a:rPr lang="en-US" dirty="0"/>
              <a:t>, ‘Design and Implementation of Automated Solar Tracking System’, 2014</a:t>
            </a:r>
            <a:endParaRPr lang="tr-TR" dirty="0"/>
          </a:p>
          <a:p>
            <a:pPr marL="400050" lvl="0" indent="-285750" algn="just">
              <a:lnSpc>
                <a:spcPct val="150000"/>
              </a:lnSpc>
              <a:buFont typeface="Arial" panose="020B0604020202020204" pitchFamily="34" charset="0"/>
              <a:buChar char="•"/>
            </a:pPr>
            <a:r>
              <a:rPr lang="tr-TR" dirty="0"/>
              <a:t>Ö. BOYACI </a:t>
            </a:r>
            <a:r>
              <a:rPr lang="tr-TR" dirty="0" err="1"/>
              <a:t>and</a:t>
            </a:r>
            <a:r>
              <a:rPr lang="tr-TR" dirty="0"/>
              <a:t> Ç. KOCAMAN, ‘DESIGN AND IMPLEMENTATION OF REAL-TIME EMBEDDED SYSTEM-BASED SOLAR FOLLOW-UP SYSTEM USING MATLAB / SIMULINK’, </a:t>
            </a:r>
            <a:r>
              <a:rPr lang="tr-TR" i="1" dirty="0"/>
              <a:t>ANKA e-DERGİ </a:t>
            </a:r>
            <a:r>
              <a:rPr lang="tr-TR" i="1" dirty="0" err="1"/>
              <a:t>Journal</a:t>
            </a:r>
            <a:r>
              <a:rPr lang="tr-TR" i="1" dirty="0"/>
              <a:t> of Phoenix (TEKNİK VE SOSYAL BİLİMLER DERGİSİ</a:t>
            </a:r>
            <a:r>
              <a:rPr lang="tr-TR" dirty="0"/>
              <a:t>, </a:t>
            </a:r>
            <a:r>
              <a:rPr lang="tr-TR" dirty="0" err="1"/>
              <a:t>vol</a:t>
            </a:r>
            <a:r>
              <a:rPr lang="tr-TR" dirty="0"/>
              <a:t>. 3, </a:t>
            </a:r>
            <a:r>
              <a:rPr lang="tr-TR" dirty="0" err="1"/>
              <a:t>no</a:t>
            </a:r>
            <a:r>
              <a:rPr lang="tr-TR" dirty="0"/>
              <a:t>. 1, Jan. 2018</a:t>
            </a:r>
          </a:p>
          <a:p>
            <a:pPr marL="400050" lvl="0" indent="-285750" algn="just">
              <a:lnSpc>
                <a:spcPct val="150000"/>
              </a:lnSpc>
              <a:buFont typeface="Arial" panose="020B0604020202020204" pitchFamily="34" charset="0"/>
              <a:buChar char="•"/>
            </a:pPr>
            <a:r>
              <a:rPr lang="tr-TR" dirty="0"/>
              <a:t>M. I. M. </a:t>
            </a:r>
            <a:r>
              <a:rPr lang="tr-TR" dirty="0" err="1"/>
              <a:t>Rashid</a:t>
            </a:r>
            <a:r>
              <a:rPr lang="tr-TR" dirty="0"/>
              <a:t>, M. </a:t>
            </a:r>
            <a:r>
              <a:rPr lang="tr-TR" dirty="0" err="1"/>
              <a:t>Akorede</a:t>
            </a:r>
            <a:r>
              <a:rPr lang="tr-TR" dirty="0"/>
              <a:t>, L. </a:t>
            </a:r>
            <a:r>
              <a:rPr lang="tr-TR" dirty="0" err="1"/>
              <a:t>Chao</a:t>
            </a:r>
            <a:r>
              <a:rPr lang="tr-TR" dirty="0"/>
              <a:t>, </a:t>
            </a:r>
            <a:r>
              <a:rPr lang="tr-TR" dirty="0" err="1"/>
              <a:t>and</a:t>
            </a:r>
            <a:r>
              <a:rPr lang="tr-TR" dirty="0"/>
              <a:t> N. F. N. </a:t>
            </a:r>
            <a:r>
              <a:rPr lang="tr-TR" dirty="0" err="1"/>
              <a:t>Mohammed</a:t>
            </a:r>
            <a:r>
              <a:rPr lang="tr-TR" dirty="0"/>
              <a:t>, ‘Dual-</a:t>
            </a:r>
            <a:r>
              <a:rPr lang="tr-TR" dirty="0" err="1"/>
              <a:t>Axis</a:t>
            </a:r>
            <a:r>
              <a:rPr lang="tr-TR" dirty="0"/>
              <a:t> Solar </a:t>
            </a:r>
            <a:r>
              <a:rPr lang="tr-TR" dirty="0" err="1"/>
              <a:t>Tracking</a:t>
            </a:r>
            <a:r>
              <a:rPr lang="tr-TR" dirty="0"/>
              <a:t> </a:t>
            </a:r>
            <a:r>
              <a:rPr lang="tr-TR" dirty="0" err="1"/>
              <a:t>System</a:t>
            </a:r>
            <a:r>
              <a:rPr lang="tr-TR" dirty="0"/>
              <a:t> </a:t>
            </a:r>
            <a:r>
              <a:rPr lang="tr-TR" dirty="0" err="1"/>
              <a:t>for</a:t>
            </a:r>
            <a:r>
              <a:rPr lang="tr-TR" dirty="0"/>
              <a:t> Maximum </a:t>
            </a:r>
            <a:r>
              <a:rPr lang="tr-TR" dirty="0" err="1"/>
              <a:t>Power</a:t>
            </a:r>
            <a:r>
              <a:rPr lang="tr-TR" dirty="0"/>
              <a:t> </a:t>
            </a:r>
            <a:r>
              <a:rPr lang="tr-TR" dirty="0" err="1"/>
              <a:t>Production</a:t>
            </a:r>
            <a:r>
              <a:rPr lang="tr-TR" dirty="0"/>
              <a:t> in PV </a:t>
            </a:r>
            <a:r>
              <a:rPr lang="tr-TR" dirty="0" err="1"/>
              <a:t>Systems</a:t>
            </a:r>
            <a:r>
              <a:rPr lang="tr-TR" dirty="0"/>
              <a:t>’, </a:t>
            </a:r>
            <a:r>
              <a:rPr lang="tr-TR" i="1" dirty="0" err="1"/>
              <a:t>Nig</a:t>
            </a:r>
            <a:r>
              <a:rPr lang="tr-TR" i="1" dirty="0"/>
              <a:t>. J. </a:t>
            </a:r>
            <a:r>
              <a:rPr lang="tr-TR" i="1" dirty="0" err="1"/>
              <a:t>Technol</a:t>
            </a:r>
            <a:r>
              <a:rPr lang="tr-TR" i="1" dirty="0"/>
              <a:t>. Dev.</a:t>
            </a:r>
            <a:r>
              <a:rPr lang="tr-TR" dirty="0"/>
              <a:t>, </a:t>
            </a:r>
            <a:r>
              <a:rPr lang="tr-TR" dirty="0" err="1"/>
              <a:t>vol</a:t>
            </a:r>
            <a:r>
              <a:rPr lang="tr-TR" dirty="0"/>
              <a:t>. 12, </a:t>
            </a:r>
            <a:r>
              <a:rPr lang="tr-TR" dirty="0" err="1"/>
              <a:t>no</a:t>
            </a:r>
            <a:r>
              <a:rPr lang="tr-TR" dirty="0"/>
              <a:t>. 2, p. 42, </a:t>
            </a:r>
            <a:r>
              <a:rPr lang="tr-TR" dirty="0" err="1"/>
              <a:t>Feb</a:t>
            </a:r>
            <a:r>
              <a:rPr lang="tr-TR" dirty="0"/>
              <a:t>. 2016</a:t>
            </a:r>
          </a:p>
        </p:txBody>
      </p:sp>
      <p:pic>
        <p:nvPicPr>
          <p:cNvPr id="3" name="Ses 2">
            <a:hlinkClick r:id="" action="ppaction://media"/>
            <a:extLst>
              <a:ext uri="{FF2B5EF4-FFF2-40B4-BE49-F238E27FC236}">
                <a16:creationId xmlns:a16="http://schemas.microsoft.com/office/drawing/2014/main" id="{02388CF3-A393-4598-A04B-0EBBF3E1F9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3633299331"/>
      </p:ext>
    </p:extLst>
  </p:cSld>
  <p:clrMapOvr>
    <a:masterClrMapping/>
  </p:clrMapOvr>
  <mc:AlternateContent xmlns:mc="http://schemas.openxmlformats.org/markup-compatibility/2006">
    <mc:Choice xmlns:p14="http://schemas.microsoft.com/office/powerpoint/2010/main" Requires="p14">
      <p:transition spd="slow" p14:dur="2000" advTm="10730"/>
    </mc:Choice>
    <mc:Fallback>
      <p:transition spd="slow" advTm="10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23</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tr-TR" b="1" i="0" u="none" strike="noStrike" cap="none" dirty="0" err="1">
                <a:solidFill>
                  <a:srgbClr val="B00000"/>
                </a:solidFill>
                <a:latin typeface="Arial"/>
                <a:ea typeface="Arial"/>
                <a:cs typeface="Arial"/>
                <a:sym typeface="Arial"/>
              </a:rPr>
              <a:t>Engineering</a:t>
            </a:r>
            <a:r>
              <a:rPr lang="tr-TR" b="1" i="0" u="none" strike="noStrike" cap="none" dirty="0">
                <a:solidFill>
                  <a:srgbClr val="B00000"/>
                </a:solidFill>
                <a:latin typeface="Arial"/>
                <a:ea typeface="Arial"/>
                <a:cs typeface="Arial"/>
                <a:sym typeface="Arial"/>
              </a:rPr>
              <a:t> </a:t>
            </a:r>
            <a:r>
              <a:rPr lang="tr-TR" b="1" i="0" u="none" strike="noStrike" cap="none" dirty="0" err="1">
                <a:solidFill>
                  <a:srgbClr val="B00000"/>
                </a:solidFill>
                <a:latin typeface="Arial"/>
                <a:ea typeface="Arial"/>
                <a:cs typeface="Arial"/>
                <a:sym typeface="Arial"/>
              </a:rPr>
              <a:t>Faculty</a:t>
            </a:r>
            <a:endParaRPr b="1" i="0" u="none" strike="noStrike" cap="none" dirty="0">
              <a:solidFill>
                <a:srgbClr val="B00000"/>
              </a:solidFill>
              <a:latin typeface="Arial"/>
              <a:ea typeface="Arial"/>
              <a:cs typeface="Arial"/>
              <a:sym typeface="Aria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6" name="Google Shape;72;p3">
            <a:extLst>
              <a:ext uri="{FF2B5EF4-FFF2-40B4-BE49-F238E27FC236}">
                <a16:creationId xmlns:a16="http://schemas.microsoft.com/office/drawing/2014/main" id="{C72ED8EF-D4BF-4F4F-AAF8-6D45DC4AC35E}"/>
              </a:ext>
            </a:extLst>
          </p:cNvPr>
          <p:cNvSpPr txBox="1"/>
          <p:nvPr/>
        </p:nvSpPr>
        <p:spPr>
          <a:xfrm>
            <a:off x="3283764" y="2496677"/>
            <a:ext cx="2683151" cy="985664"/>
          </a:xfrm>
          <a:prstGeom prst="rect">
            <a:avLst/>
          </a:prstGeom>
          <a:noFill/>
          <a:ln>
            <a:noFill/>
          </a:ln>
        </p:spPr>
        <p:txBody>
          <a:bodyPr spcFirstLastPara="1" wrap="square" lIns="91425" tIns="91425" rIns="91425" bIns="91425" anchor="t" anchorCtr="0">
            <a:noAutofit/>
          </a:bodyPr>
          <a:lstStyle/>
          <a:p>
            <a:pPr marL="114300" lvl="0">
              <a:lnSpc>
                <a:spcPct val="150000"/>
              </a:lnSpc>
            </a:pPr>
            <a:r>
              <a:rPr lang="tr-TR" sz="2800" dirty="0">
                <a:solidFill>
                  <a:srgbClr val="B00000"/>
                </a:solidFill>
              </a:rPr>
              <a:t>THANK YOU</a:t>
            </a:r>
            <a:endParaRPr lang="tr-TR" sz="2800" b="0" i="0" u="none" strike="noStrike" cap="none" dirty="0">
              <a:solidFill>
                <a:srgbClr val="B00000"/>
              </a:solidFill>
              <a:sym typeface="Arial"/>
            </a:endParaRPr>
          </a:p>
        </p:txBody>
      </p:sp>
      <p:pic>
        <p:nvPicPr>
          <p:cNvPr id="8" name="Ses 7">
            <a:hlinkClick r:id="" action="ppaction://media"/>
            <a:extLst>
              <a:ext uri="{FF2B5EF4-FFF2-40B4-BE49-F238E27FC236}">
                <a16:creationId xmlns:a16="http://schemas.microsoft.com/office/drawing/2014/main" id="{E91B720F-04E3-48BF-A3C3-6274D5174A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3205873697"/>
      </p:ext>
    </p:extLst>
  </p:cSld>
  <p:clrMapOvr>
    <a:masterClrMapping/>
  </p:clrMapOvr>
  <mc:AlternateContent xmlns:mc="http://schemas.openxmlformats.org/markup-compatibility/2006">
    <mc:Choice xmlns:p14="http://schemas.microsoft.com/office/powerpoint/2010/main" Requires="p14">
      <p:transition spd="slow" p14:dur="2000" advTm="4922"/>
    </mc:Choice>
    <mc:Fallback>
      <p:transition spd="slow" advTm="4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1" name="Google Shape;71;p3"/>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tr-TR" sz="2000" b="1" i="0" u="none" strike="noStrike" cap="none" dirty="0">
                <a:solidFill>
                  <a:srgbClr val="C00000"/>
                </a:solidFill>
                <a:latin typeface="Arial"/>
                <a:ea typeface="Arial"/>
                <a:cs typeface="Arial"/>
                <a:sym typeface="Arial"/>
              </a:rPr>
              <a:t>Solar Panel</a:t>
            </a:r>
            <a:endParaRPr sz="2000" b="1" i="0" u="none" strike="noStrike" cap="none" dirty="0">
              <a:solidFill>
                <a:srgbClr val="C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A38F5BEE-0EC9-486B-89CD-86BEE7DCE5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3</a:t>
            </a:fld>
            <a:endParaRPr lang="tr-TR"/>
          </a:p>
        </p:txBody>
      </p:sp>
      <p:sp>
        <p:nvSpPr>
          <p:cNvPr id="5" name="Google Shape;55;p1">
            <a:extLst>
              <a:ext uri="{FF2B5EF4-FFF2-40B4-BE49-F238E27FC236}">
                <a16:creationId xmlns:a16="http://schemas.microsoft.com/office/drawing/2014/main" id="{B91E8CC5-D892-46CA-95FD-B4A612A05D02}"/>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9" name="Google Shape;55;p1">
            <a:extLst>
              <a:ext uri="{FF2B5EF4-FFF2-40B4-BE49-F238E27FC236}">
                <a16:creationId xmlns:a16="http://schemas.microsoft.com/office/drawing/2014/main" id="{800F4931-355E-4922-A034-6B45CC80898E}"/>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pic>
        <p:nvPicPr>
          <p:cNvPr id="8" name="Resim 7" descr="tablo içeren bir resim&#10;&#10;Açıklama otomatik olarak oluşturuldu">
            <a:extLst>
              <a:ext uri="{FF2B5EF4-FFF2-40B4-BE49-F238E27FC236}">
                <a16:creationId xmlns:a16="http://schemas.microsoft.com/office/drawing/2014/main" id="{43A5BBCB-43CA-4510-ACCD-476A23CD49F3}"/>
              </a:ext>
            </a:extLst>
          </p:cNvPr>
          <p:cNvPicPr>
            <a:picLocks noChangeAspect="1"/>
          </p:cNvPicPr>
          <p:nvPr/>
        </p:nvPicPr>
        <p:blipFill rotWithShape="1">
          <a:blip r:embed="rId6"/>
          <a:srcRect r="12177"/>
          <a:stretch/>
        </p:blipFill>
        <p:spPr>
          <a:xfrm>
            <a:off x="660039" y="1309127"/>
            <a:ext cx="8030478" cy="3706346"/>
          </a:xfrm>
          <a:prstGeom prst="rect">
            <a:avLst/>
          </a:prstGeom>
        </p:spPr>
      </p:pic>
      <p:sp>
        <p:nvSpPr>
          <p:cNvPr id="3" name="Metin kutusu 2">
            <a:extLst>
              <a:ext uri="{FF2B5EF4-FFF2-40B4-BE49-F238E27FC236}">
                <a16:creationId xmlns:a16="http://schemas.microsoft.com/office/drawing/2014/main" id="{3D0B29F8-1646-4D51-B653-0BA6064EA2CE}"/>
              </a:ext>
            </a:extLst>
          </p:cNvPr>
          <p:cNvSpPr txBox="1"/>
          <p:nvPr/>
        </p:nvSpPr>
        <p:spPr>
          <a:xfrm>
            <a:off x="1813932" y="5034908"/>
            <a:ext cx="5242886" cy="369332"/>
          </a:xfrm>
          <a:prstGeom prst="rect">
            <a:avLst/>
          </a:prstGeom>
          <a:noFill/>
        </p:spPr>
        <p:txBody>
          <a:bodyPr wrap="square" rtlCol="0">
            <a:spAutoFit/>
          </a:bodyPr>
          <a:lstStyle/>
          <a:p>
            <a:r>
              <a:rPr lang="tr-TR" sz="1800" b="1" dirty="0" err="1"/>
              <a:t>Figure</a:t>
            </a:r>
            <a:r>
              <a:rPr lang="tr-TR" sz="1800" b="1" dirty="0"/>
              <a:t> 1</a:t>
            </a:r>
            <a:r>
              <a:rPr lang="tr-TR" sz="1800" dirty="0"/>
              <a:t>: </a:t>
            </a:r>
            <a:r>
              <a:rPr lang="tr-TR" sz="1800" dirty="0" err="1"/>
              <a:t>Producing</a:t>
            </a:r>
            <a:r>
              <a:rPr lang="tr-TR" sz="1800" dirty="0"/>
              <a:t> </a:t>
            </a:r>
            <a:r>
              <a:rPr lang="tr-TR" sz="1800" dirty="0" err="1"/>
              <a:t>Current</a:t>
            </a:r>
            <a:r>
              <a:rPr lang="tr-TR" sz="1800" dirty="0"/>
              <a:t> </a:t>
            </a:r>
            <a:r>
              <a:rPr lang="tr-TR" sz="1800" dirty="0" err="1"/>
              <a:t>and</a:t>
            </a:r>
            <a:r>
              <a:rPr lang="tr-TR" sz="1800" dirty="0"/>
              <a:t> </a:t>
            </a:r>
            <a:r>
              <a:rPr lang="tr-TR" sz="1800" dirty="0" err="1"/>
              <a:t>Semiconductor</a:t>
            </a:r>
            <a:endParaRPr lang="tr-TR" sz="1800" dirty="0"/>
          </a:p>
        </p:txBody>
      </p:sp>
      <p:pic>
        <p:nvPicPr>
          <p:cNvPr id="4" name="Ses 3">
            <a:hlinkClick r:id="" action="ppaction://media"/>
            <a:extLst>
              <a:ext uri="{FF2B5EF4-FFF2-40B4-BE49-F238E27FC236}">
                <a16:creationId xmlns:a16="http://schemas.microsoft.com/office/drawing/2014/main" id="{E69DA198-43C3-4155-9B9F-5B3FBAA51F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5011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86"/>
    </mc:Choice>
    <mc:Fallback>
      <p:transition spd="slow" advTm="10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1" name="Google Shape;71;p3"/>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tr-TR" sz="2000" b="1" i="0" u="none" strike="noStrike" cap="none" dirty="0" err="1">
                <a:solidFill>
                  <a:srgbClr val="C00000"/>
                </a:solidFill>
                <a:latin typeface="Arial"/>
                <a:ea typeface="Arial"/>
                <a:cs typeface="Arial"/>
                <a:sym typeface="Arial"/>
              </a:rPr>
              <a:t>The</a:t>
            </a:r>
            <a:r>
              <a:rPr lang="tr-TR" sz="2000" b="1" i="0" u="none" strike="noStrike" cap="none" dirty="0">
                <a:solidFill>
                  <a:srgbClr val="C00000"/>
                </a:solidFill>
                <a:latin typeface="Arial"/>
                <a:ea typeface="Arial"/>
                <a:cs typeface="Arial"/>
                <a:sym typeface="Arial"/>
              </a:rPr>
              <a:t> </a:t>
            </a:r>
            <a:r>
              <a:rPr lang="tr-TR" sz="2000" b="1" i="0" u="none" strike="noStrike" cap="none" dirty="0" err="1">
                <a:solidFill>
                  <a:srgbClr val="C00000"/>
                </a:solidFill>
                <a:latin typeface="Arial"/>
                <a:ea typeface="Arial"/>
                <a:cs typeface="Arial"/>
                <a:sym typeface="Arial"/>
              </a:rPr>
              <a:t>Produced</a:t>
            </a:r>
            <a:r>
              <a:rPr lang="tr-TR" sz="2000" b="1" i="0" u="none" strike="noStrike" cap="none" dirty="0">
                <a:solidFill>
                  <a:srgbClr val="C00000"/>
                </a:solidFill>
                <a:latin typeface="Arial"/>
                <a:ea typeface="Arial"/>
                <a:cs typeface="Arial"/>
                <a:sym typeface="Arial"/>
              </a:rPr>
              <a:t> </a:t>
            </a:r>
            <a:r>
              <a:rPr lang="tr-TR" sz="2000" b="1" i="0" u="none" strike="noStrike" cap="none" dirty="0" err="1">
                <a:solidFill>
                  <a:srgbClr val="C00000"/>
                </a:solidFill>
                <a:latin typeface="Arial"/>
                <a:ea typeface="Arial"/>
                <a:cs typeface="Arial"/>
                <a:sym typeface="Arial"/>
              </a:rPr>
              <a:t>Energy</a:t>
            </a:r>
            <a:r>
              <a:rPr lang="tr-TR" sz="2000" b="1" i="0" u="none" strike="noStrike" cap="none" dirty="0">
                <a:solidFill>
                  <a:srgbClr val="C00000"/>
                </a:solidFill>
                <a:latin typeface="Arial"/>
                <a:ea typeface="Arial"/>
                <a:cs typeface="Arial"/>
                <a:sym typeface="Arial"/>
              </a:rPr>
              <a:t> </a:t>
            </a:r>
            <a:r>
              <a:rPr lang="tr-TR" sz="2000" b="1" i="0" u="none" strike="noStrike" cap="none" dirty="0" err="1">
                <a:solidFill>
                  <a:srgbClr val="C00000"/>
                </a:solidFill>
                <a:latin typeface="Arial"/>
                <a:ea typeface="Arial"/>
                <a:cs typeface="Arial"/>
                <a:sym typeface="Arial"/>
              </a:rPr>
              <a:t>by</a:t>
            </a:r>
            <a:r>
              <a:rPr lang="tr-TR" sz="2000" b="1" i="0" u="none" strike="noStrike" cap="none" dirty="0">
                <a:solidFill>
                  <a:srgbClr val="C00000"/>
                </a:solidFill>
                <a:latin typeface="Arial"/>
                <a:ea typeface="Arial"/>
                <a:cs typeface="Arial"/>
                <a:sym typeface="Arial"/>
              </a:rPr>
              <a:t> Solar </a:t>
            </a:r>
            <a:r>
              <a:rPr lang="tr-TR" sz="2000" b="1" i="0" u="none" strike="noStrike" cap="none" dirty="0" err="1">
                <a:solidFill>
                  <a:srgbClr val="C00000"/>
                </a:solidFill>
                <a:latin typeface="Arial"/>
                <a:ea typeface="Arial"/>
                <a:cs typeface="Arial"/>
                <a:sym typeface="Arial"/>
              </a:rPr>
              <a:t>Panels</a:t>
            </a:r>
            <a:endParaRPr sz="2000" b="1" i="0" u="none" strike="noStrike" cap="none" dirty="0">
              <a:solidFill>
                <a:srgbClr val="C00000"/>
              </a:solidFill>
              <a:latin typeface="Arial"/>
              <a:ea typeface="Arial"/>
              <a:cs typeface="Arial"/>
              <a:sym typeface="Arial"/>
            </a:endParaRPr>
          </a:p>
        </p:txBody>
      </p:sp>
      <p:sp>
        <p:nvSpPr>
          <p:cNvPr id="72" name="Google Shape;72;p3"/>
          <p:cNvSpPr txBox="1"/>
          <p:nvPr/>
        </p:nvSpPr>
        <p:spPr>
          <a:xfrm>
            <a:off x="349300" y="1385796"/>
            <a:ext cx="8353087" cy="2590160"/>
          </a:xfrm>
          <a:prstGeom prst="rect">
            <a:avLst/>
          </a:prstGeom>
          <a:noFill/>
          <a:ln>
            <a:noFill/>
          </a:ln>
        </p:spPr>
        <p:txBody>
          <a:bodyPr spcFirstLastPara="1" wrap="square" lIns="91425" tIns="91425" rIns="91425" bIns="91425" anchor="t" anchorCtr="0">
            <a:noAutofit/>
          </a:bodyPr>
          <a:lstStyle/>
          <a:p>
            <a:pPr marL="114300" lvl="0">
              <a:lnSpc>
                <a:spcPct val="150000"/>
              </a:lnSpc>
            </a:pPr>
            <a:r>
              <a:rPr lang="en-US" sz="1800" dirty="0"/>
              <a:t>The energy produced by solar panels depends on</a:t>
            </a:r>
            <a:endParaRPr lang="tr-TR" sz="1800" dirty="0"/>
          </a:p>
          <a:p>
            <a:pPr marL="400050" lvl="0" indent="-285750">
              <a:lnSpc>
                <a:spcPct val="150000"/>
              </a:lnSpc>
              <a:buFont typeface="Arial" panose="020B0604020202020204" pitchFamily="34" charset="0"/>
              <a:buChar char="•"/>
            </a:pPr>
            <a:r>
              <a:rPr lang="tr-TR" sz="1800" dirty="0"/>
              <a:t>Solar </a:t>
            </a:r>
            <a:r>
              <a:rPr lang="tr-TR" sz="1800" dirty="0" err="1"/>
              <a:t>panels</a:t>
            </a:r>
            <a:r>
              <a:rPr lang="tr-TR" sz="1800" dirty="0"/>
              <a:t> </a:t>
            </a:r>
            <a:r>
              <a:rPr lang="tr-TR" sz="1800" dirty="0" err="1"/>
              <a:t>temperature-ambient</a:t>
            </a:r>
            <a:r>
              <a:rPr lang="tr-TR" sz="1800" dirty="0"/>
              <a:t> </a:t>
            </a:r>
            <a:r>
              <a:rPr lang="tr-TR" sz="1800" dirty="0" err="1"/>
              <a:t>temperature</a:t>
            </a:r>
            <a:endParaRPr lang="tr-TR" sz="1800" dirty="0"/>
          </a:p>
          <a:p>
            <a:pPr marL="400050" lvl="0" indent="-285750">
              <a:lnSpc>
                <a:spcPct val="150000"/>
              </a:lnSpc>
              <a:buFont typeface="Arial" panose="020B0604020202020204" pitchFamily="34" charset="0"/>
              <a:buChar char="•"/>
            </a:pPr>
            <a:r>
              <a:rPr lang="tr-TR" sz="1800" dirty="0"/>
              <a:t>Solar </a:t>
            </a:r>
            <a:r>
              <a:rPr lang="tr-TR" sz="1800" dirty="0" err="1"/>
              <a:t>irradiance</a:t>
            </a:r>
            <a:endParaRPr lang="tr-TR" sz="1800" dirty="0"/>
          </a:p>
          <a:p>
            <a:pPr marL="400050" lvl="0" indent="-285750">
              <a:lnSpc>
                <a:spcPct val="150000"/>
              </a:lnSpc>
              <a:buFont typeface="Arial" panose="020B0604020202020204" pitchFamily="34" charset="0"/>
              <a:buChar char="•"/>
            </a:pPr>
            <a:r>
              <a:rPr lang="tr-TR" sz="1800" dirty="0" err="1"/>
              <a:t>Tilt</a:t>
            </a:r>
            <a:r>
              <a:rPr lang="tr-TR" sz="1800" dirty="0"/>
              <a:t> </a:t>
            </a:r>
            <a:r>
              <a:rPr lang="tr-TR" sz="1800" dirty="0" err="1"/>
              <a:t>angle</a:t>
            </a:r>
            <a:r>
              <a:rPr lang="tr-TR" sz="1800" dirty="0"/>
              <a:t> of </a:t>
            </a:r>
            <a:r>
              <a:rPr lang="tr-TR" sz="1800" dirty="0" err="1"/>
              <a:t>sunlight</a:t>
            </a:r>
            <a:endParaRPr lang="tr-TR" sz="1800" dirty="0"/>
          </a:p>
          <a:p>
            <a:pPr marL="400050" lvl="0" indent="-285750">
              <a:lnSpc>
                <a:spcPct val="150000"/>
              </a:lnSpc>
              <a:buFont typeface="Arial" panose="020B0604020202020204" pitchFamily="34" charset="0"/>
              <a:buChar char="•"/>
            </a:pPr>
            <a:r>
              <a:rPr lang="tr-TR" sz="1800" dirty="0" err="1"/>
              <a:t>Shadows</a:t>
            </a:r>
            <a:r>
              <a:rPr lang="tr-TR" sz="1800" dirty="0"/>
              <a:t> on </a:t>
            </a:r>
            <a:r>
              <a:rPr lang="tr-TR" sz="1800" dirty="0" err="1"/>
              <a:t>the</a:t>
            </a:r>
            <a:r>
              <a:rPr lang="tr-TR" sz="1800" dirty="0"/>
              <a:t> panel</a:t>
            </a:r>
          </a:p>
          <a:p>
            <a:pPr marL="400050" lvl="0" indent="-285750">
              <a:lnSpc>
                <a:spcPct val="150000"/>
              </a:lnSpc>
              <a:buFont typeface="Arial" panose="020B0604020202020204" pitchFamily="34" charset="0"/>
              <a:buChar char="•"/>
            </a:pPr>
            <a:r>
              <a:rPr lang="tr-TR" sz="1800" dirty="0"/>
              <a:t>C</a:t>
            </a:r>
            <a:r>
              <a:rPr lang="en-US" sz="1800" dirty="0"/>
              <a:t>leaning of the solar panels.</a:t>
            </a:r>
            <a:endParaRPr sz="1800" b="0" i="0" u="none" strike="noStrike" cap="none" dirty="0">
              <a:solidFill>
                <a:srgbClr val="0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8D8EBF69-F921-4896-AC2B-B5A77267FD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4</a:t>
            </a:fld>
            <a:endParaRPr lang="tr-TR"/>
          </a:p>
        </p:txBody>
      </p:sp>
      <p:sp>
        <p:nvSpPr>
          <p:cNvPr id="5" name="Google Shape;55;p1">
            <a:extLst>
              <a:ext uri="{FF2B5EF4-FFF2-40B4-BE49-F238E27FC236}">
                <a16:creationId xmlns:a16="http://schemas.microsoft.com/office/drawing/2014/main" id="{5DE3CE4A-1AB8-453E-AE6C-6EB67E7B16F7}"/>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807549A1-D2C2-4779-B5B1-605FE105631E}"/>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pic>
        <p:nvPicPr>
          <p:cNvPr id="3" name="Ses 2">
            <a:hlinkClick r:id="" action="ppaction://media"/>
            <a:extLst>
              <a:ext uri="{FF2B5EF4-FFF2-40B4-BE49-F238E27FC236}">
                <a16:creationId xmlns:a16="http://schemas.microsoft.com/office/drawing/2014/main" id="{C7B5DBC9-5F8D-49A2-9392-009CCC8668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3338245851"/>
      </p:ext>
    </p:extLst>
  </p:cSld>
  <p:clrMapOvr>
    <a:masterClrMapping/>
  </p:clrMapOvr>
  <mc:AlternateContent xmlns:mc="http://schemas.openxmlformats.org/markup-compatibility/2006">
    <mc:Choice xmlns:p14="http://schemas.microsoft.com/office/powerpoint/2010/main" Requires="p14">
      <p:transition spd="slow" p14:dur="2000" advTm="13894"/>
    </mc:Choice>
    <mc:Fallback>
      <p:transition spd="slow" advTm="13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1" name="Google Shape;71;p3"/>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tr-TR" sz="2000" b="1" dirty="0">
                <a:solidFill>
                  <a:srgbClr val="C00000"/>
                </a:solidFill>
              </a:rPr>
              <a:t>Solar Tracker</a:t>
            </a:r>
            <a:endParaRPr sz="2000" b="1" i="0" u="none" strike="noStrike" cap="none" dirty="0">
              <a:solidFill>
                <a:srgbClr val="C00000"/>
              </a:solidFill>
              <a:latin typeface="Arial"/>
              <a:ea typeface="Arial"/>
              <a:cs typeface="Arial"/>
              <a:sym typeface="Arial"/>
            </a:endParaRPr>
          </a:p>
        </p:txBody>
      </p:sp>
      <p:sp>
        <p:nvSpPr>
          <p:cNvPr id="72" name="Google Shape;72;p3"/>
          <p:cNvSpPr txBox="1"/>
          <p:nvPr/>
        </p:nvSpPr>
        <p:spPr>
          <a:xfrm>
            <a:off x="349300" y="1385796"/>
            <a:ext cx="8353087" cy="1493142"/>
          </a:xfrm>
          <a:prstGeom prst="rect">
            <a:avLst/>
          </a:prstGeom>
          <a:noFill/>
          <a:ln>
            <a:noFill/>
          </a:ln>
        </p:spPr>
        <p:txBody>
          <a:bodyPr spcFirstLastPara="1" wrap="square" lIns="91425" tIns="91425" rIns="91425" bIns="91425" anchor="t" anchorCtr="0">
            <a:noAutofit/>
          </a:bodyPr>
          <a:lstStyle/>
          <a:p>
            <a:pPr marL="114300" lvl="0" algn="just">
              <a:lnSpc>
                <a:spcPct val="150000"/>
              </a:lnSpc>
            </a:pPr>
            <a:r>
              <a:rPr lang="en-US" sz="1800" dirty="0"/>
              <a:t>Systems that can track the movement of the sun during the day are called solar trackers. </a:t>
            </a:r>
            <a:r>
              <a:rPr lang="tr-TR" sz="1800" dirty="0"/>
              <a:t>Solar</a:t>
            </a:r>
            <a:r>
              <a:rPr lang="en-US" sz="1800" dirty="0"/>
              <a:t> </a:t>
            </a:r>
            <a:r>
              <a:rPr lang="tr-TR" sz="1800" dirty="0" err="1"/>
              <a:t>trackers</a:t>
            </a:r>
            <a:r>
              <a:rPr lang="en-US" sz="1800" dirty="0"/>
              <a:t> can follow the sun on one axis or two axes.</a:t>
            </a:r>
            <a:r>
              <a:rPr lang="tr-TR" sz="1800" dirty="0"/>
              <a:t> </a:t>
            </a:r>
            <a:r>
              <a:rPr lang="en-US" sz="1800" dirty="0"/>
              <a:t>To achieve maximum power, it is necessary to design followers on two axes.</a:t>
            </a:r>
            <a:endParaRPr sz="1800" b="0" i="0" u="none" strike="noStrike" cap="none" dirty="0">
              <a:solidFill>
                <a:srgbClr val="0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6644D269-E78A-4D3B-995A-7E08C746CD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5</a:t>
            </a:fld>
            <a:endParaRPr lang="tr-TR"/>
          </a:p>
        </p:txBody>
      </p:sp>
      <p:sp>
        <p:nvSpPr>
          <p:cNvPr id="5" name="Google Shape;55;p1">
            <a:extLst>
              <a:ext uri="{FF2B5EF4-FFF2-40B4-BE49-F238E27FC236}">
                <a16:creationId xmlns:a16="http://schemas.microsoft.com/office/drawing/2014/main" id="{6ED0CAC8-79DF-49F8-ABDE-58EEF9359F61}"/>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AA292C85-E845-464E-8D68-869895512563}"/>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pic>
        <p:nvPicPr>
          <p:cNvPr id="4" name="Ses 3">
            <a:hlinkClick r:id="" action="ppaction://media"/>
            <a:extLst>
              <a:ext uri="{FF2B5EF4-FFF2-40B4-BE49-F238E27FC236}">
                <a16:creationId xmlns:a16="http://schemas.microsoft.com/office/drawing/2014/main" id="{341DF9A2-3026-4A9B-B2CA-53D1BEBA2D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3672982872"/>
      </p:ext>
    </p:extLst>
  </p:cSld>
  <p:clrMapOvr>
    <a:masterClrMapping/>
  </p:clrMapOvr>
  <mc:AlternateContent xmlns:mc="http://schemas.openxmlformats.org/markup-compatibility/2006">
    <mc:Choice xmlns:p14="http://schemas.microsoft.com/office/powerpoint/2010/main" Requires="p14">
      <p:transition spd="slow" p14:dur="2000" advTm="27128"/>
    </mc:Choice>
    <mc:Fallback>
      <p:transition spd="slow" advTm="27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1" name="Google Shape;71;p3"/>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tr-TR" sz="2000" b="1" dirty="0">
                <a:solidFill>
                  <a:srgbClr val="C00000"/>
                </a:solidFill>
              </a:rPr>
              <a:t>Dual </a:t>
            </a:r>
            <a:r>
              <a:rPr lang="tr-TR" sz="2000" b="1" dirty="0" err="1">
                <a:solidFill>
                  <a:srgbClr val="C00000"/>
                </a:solidFill>
              </a:rPr>
              <a:t>Axis</a:t>
            </a:r>
            <a:r>
              <a:rPr lang="tr-TR" sz="2000" b="1" dirty="0">
                <a:solidFill>
                  <a:srgbClr val="C00000"/>
                </a:solidFill>
              </a:rPr>
              <a:t> Solar Tracker</a:t>
            </a:r>
            <a:endParaRPr sz="2000" b="1" i="0" u="none" strike="noStrike" cap="none" dirty="0">
              <a:solidFill>
                <a:srgbClr val="C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82E6D028-3488-4EBF-803F-BC45AF29EC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6</a:t>
            </a:fld>
            <a:endParaRPr lang="tr-TR"/>
          </a:p>
        </p:txBody>
      </p:sp>
      <p:sp>
        <p:nvSpPr>
          <p:cNvPr id="5" name="Google Shape;55;p1">
            <a:extLst>
              <a:ext uri="{FF2B5EF4-FFF2-40B4-BE49-F238E27FC236}">
                <a16:creationId xmlns:a16="http://schemas.microsoft.com/office/drawing/2014/main" id="{73746AA2-23A8-4B23-95D5-B1D321736EED}"/>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E0744775-E06C-4203-9A3C-504CF2547BC0}"/>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14" name="Google Shape;72;p3">
            <a:extLst>
              <a:ext uri="{FF2B5EF4-FFF2-40B4-BE49-F238E27FC236}">
                <a16:creationId xmlns:a16="http://schemas.microsoft.com/office/drawing/2014/main" id="{06B40369-B815-4718-A838-5D51E54F90FE}"/>
              </a:ext>
            </a:extLst>
          </p:cNvPr>
          <p:cNvSpPr txBox="1"/>
          <p:nvPr/>
        </p:nvSpPr>
        <p:spPr>
          <a:xfrm>
            <a:off x="349300" y="1385796"/>
            <a:ext cx="8353087" cy="1500762"/>
          </a:xfrm>
          <a:prstGeom prst="rect">
            <a:avLst/>
          </a:prstGeom>
          <a:noFill/>
          <a:ln>
            <a:noFill/>
          </a:ln>
        </p:spPr>
        <p:txBody>
          <a:bodyPr spcFirstLastPara="1" wrap="square" lIns="91425" tIns="91425" rIns="91425" bIns="91425" anchor="t" anchorCtr="0">
            <a:noAutofit/>
          </a:bodyPr>
          <a:lstStyle/>
          <a:p>
            <a:pPr marL="114300" lvl="0" algn="just">
              <a:lnSpc>
                <a:spcPct val="150000"/>
              </a:lnSpc>
            </a:pPr>
            <a:r>
              <a:rPr lang="en-US" sz="1800" dirty="0"/>
              <a:t>Systems that track the sun in two directions using various equipment are called dual axis solar trackers. Dual axis solar tracker can be designed by using light dependent resistor, GPS etc. equipment.</a:t>
            </a:r>
            <a:endParaRPr sz="1800" b="0" i="0" u="none" strike="noStrike" cap="none" dirty="0">
              <a:solidFill>
                <a:srgbClr val="000000"/>
              </a:solidFill>
              <a:latin typeface="Arial"/>
              <a:ea typeface="Arial"/>
              <a:cs typeface="Arial"/>
              <a:sym typeface="Arial"/>
            </a:endParaRPr>
          </a:p>
        </p:txBody>
      </p:sp>
      <p:pic>
        <p:nvPicPr>
          <p:cNvPr id="6" name="Ses 5">
            <a:hlinkClick r:id="" action="ppaction://media"/>
            <a:extLst>
              <a:ext uri="{FF2B5EF4-FFF2-40B4-BE49-F238E27FC236}">
                <a16:creationId xmlns:a16="http://schemas.microsoft.com/office/drawing/2014/main" id="{0BAA8843-F3DA-4B90-A61D-F34A0BA180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1601784521"/>
      </p:ext>
    </p:extLst>
  </p:cSld>
  <p:clrMapOvr>
    <a:masterClrMapping/>
  </p:clrMapOvr>
  <mc:AlternateContent xmlns:mc="http://schemas.openxmlformats.org/markup-compatibility/2006">
    <mc:Choice xmlns:p14="http://schemas.microsoft.com/office/powerpoint/2010/main" Requires="p14">
      <p:transition spd="slow" p14:dur="2000" advTm="22330"/>
    </mc:Choice>
    <mc:Fallback>
      <p:transition spd="slow" advTm="22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1" name="Google Shape;71;p3"/>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a:solidFill>
                  <a:srgbClr val="C00000"/>
                </a:solidFill>
              </a:rPr>
              <a:t>Dual </a:t>
            </a:r>
            <a:r>
              <a:rPr lang="tr-TR" sz="2000" b="1" dirty="0" err="1">
                <a:solidFill>
                  <a:srgbClr val="C00000"/>
                </a:solidFill>
              </a:rPr>
              <a:t>Axis</a:t>
            </a:r>
            <a:r>
              <a:rPr lang="tr-TR" sz="2000" b="1" dirty="0">
                <a:solidFill>
                  <a:srgbClr val="C00000"/>
                </a:solidFill>
              </a:rPr>
              <a:t> Solar Tracker</a:t>
            </a:r>
          </a:p>
        </p:txBody>
      </p:sp>
      <p:sp>
        <p:nvSpPr>
          <p:cNvPr id="2" name="Slayt Numarası Yer Tutucusu 1">
            <a:extLst>
              <a:ext uri="{FF2B5EF4-FFF2-40B4-BE49-F238E27FC236}">
                <a16:creationId xmlns:a16="http://schemas.microsoft.com/office/drawing/2014/main" id="{78FFD7ED-5375-4CC6-8D4F-994255CE34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7</a:t>
            </a:fld>
            <a:endParaRPr lang="tr-TR"/>
          </a:p>
        </p:txBody>
      </p:sp>
      <p:sp>
        <p:nvSpPr>
          <p:cNvPr id="5" name="Google Shape;55;p1">
            <a:extLst>
              <a:ext uri="{FF2B5EF4-FFF2-40B4-BE49-F238E27FC236}">
                <a16:creationId xmlns:a16="http://schemas.microsoft.com/office/drawing/2014/main" id="{BAC357DC-8852-4B64-ABD8-DC15727E7AF7}"/>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B2E7317D-0D5B-4866-A670-EB09C82EFBC9}"/>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sp>
        <p:nvSpPr>
          <p:cNvPr id="10" name="Metin kutusu 9">
            <a:extLst>
              <a:ext uri="{FF2B5EF4-FFF2-40B4-BE49-F238E27FC236}">
                <a16:creationId xmlns:a16="http://schemas.microsoft.com/office/drawing/2014/main" id="{979FC130-FB99-4FC2-9471-80FE7A46D4FD}"/>
              </a:ext>
            </a:extLst>
          </p:cNvPr>
          <p:cNvSpPr txBox="1"/>
          <p:nvPr/>
        </p:nvSpPr>
        <p:spPr>
          <a:xfrm>
            <a:off x="2516489" y="1919484"/>
            <a:ext cx="1518962" cy="307777"/>
          </a:xfrm>
          <a:prstGeom prst="rect">
            <a:avLst/>
          </a:prstGeom>
          <a:noFill/>
        </p:spPr>
        <p:txBody>
          <a:bodyPr wrap="square" rtlCol="0">
            <a:spAutoFit/>
          </a:bodyPr>
          <a:lstStyle/>
          <a:p>
            <a:endParaRPr lang="tr-TR" dirty="0"/>
          </a:p>
        </p:txBody>
      </p:sp>
      <p:pic>
        <p:nvPicPr>
          <p:cNvPr id="12" name="Resim 11">
            <a:extLst>
              <a:ext uri="{FF2B5EF4-FFF2-40B4-BE49-F238E27FC236}">
                <a16:creationId xmlns:a16="http://schemas.microsoft.com/office/drawing/2014/main" id="{DC02EC04-6644-4B35-A0CB-1DC6859AB713}"/>
              </a:ext>
            </a:extLst>
          </p:cNvPr>
          <p:cNvPicPr>
            <a:picLocks noChangeAspect="1"/>
          </p:cNvPicPr>
          <p:nvPr/>
        </p:nvPicPr>
        <p:blipFill>
          <a:blip r:embed="rId6"/>
          <a:stretch>
            <a:fillRect/>
          </a:stretch>
        </p:blipFill>
        <p:spPr>
          <a:xfrm>
            <a:off x="1646381" y="945173"/>
            <a:ext cx="5577333" cy="4118738"/>
          </a:xfrm>
          <a:prstGeom prst="rect">
            <a:avLst/>
          </a:prstGeom>
        </p:spPr>
      </p:pic>
      <p:sp>
        <p:nvSpPr>
          <p:cNvPr id="3" name="Metin kutusu 2">
            <a:extLst>
              <a:ext uri="{FF2B5EF4-FFF2-40B4-BE49-F238E27FC236}">
                <a16:creationId xmlns:a16="http://schemas.microsoft.com/office/drawing/2014/main" id="{E300DA90-D182-46BF-BB27-65BF88DFC46B}"/>
              </a:ext>
            </a:extLst>
          </p:cNvPr>
          <p:cNvSpPr txBox="1"/>
          <p:nvPr/>
        </p:nvSpPr>
        <p:spPr>
          <a:xfrm>
            <a:off x="2516489" y="5246163"/>
            <a:ext cx="3775454" cy="369332"/>
          </a:xfrm>
          <a:prstGeom prst="rect">
            <a:avLst/>
          </a:prstGeom>
          <a:noFill/>
        </p:spPr>
        <p:txBody>
          <a:bodyPr wrap="square" rtlCol="0">
            <a:spAutoFit/>
          </a:bodyPr>
          <a:lstStyle/>
          <a:p>
            <a:r>
              <a:rPr lang="tr-TR" sz="1800" b="1" dirty="0" err="1"/>
              <a:t>Figure</a:t>
            </a:r>
            <a:r>
              <a:rPr lang="tr-TR" sz="1800" b="1" dirty="0"/>
              <a:t> 2 </a:t>
            </a:r>
            <a:r>
              <a:rPr lang="tr-TR" sz="1800" dirty="0"/>
              <a:t>: </a:t>
            </a:r>
            <a:r>
              <a:rPr lang="tr-TR" sz="1800" dirty="0" err="1"/>
              <a:t>Direction</a:t>
            </a:r>
            <a:r>
              <a:rPr lang="tr-TR" sz="1800" dirty="0"/>
              <a:t> of Solar Panel </a:t>
            </a:r>
          </a:p>
        </p:txBody>
      </p:sp>
      <p:pic>
        <p:nvPicPr>
          <p:cNvPr id="4" name="Ses 3">
            <a:hlinkClick r:id="" action="ppaction://media"/>
            <a:extLst>
              <a:ext uri="{FF2B5EF4-FFF2-40B4-BE49-F238E27FC236}">
                <a16:creationId xmlns:a16="http://schemas.microsoft.com/office/drawing/2014/main" id="{70E3ADF0-8456-4EF5-AAE0-B6B6997BC5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2866012825"/>
      </p:ext>
    </p:extLst>
  </p:cSld>
  <p:clrMapOvr>
    <a:masterClrMapping/>
  </p:clrMapOvr>
  <mc:AlternateContent xmlns:mc="http://schemas.openxmlformats.org/markup-compatibility/2006">
    <mc:Choice xmlns:p14="http://schemas.microsoft.com/office/powerpoint/2010/main" Requires="p14">
      <p:transition spd="slow" p14:dur="2000" advTm="10594"/>
    </mc:Choice>
    <mc:Fallback>
      <p:transition spd="slow" advTm="10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1" name="Google Shape;71;p3"/>
          <p:cNvSpPr txBox="1"/>
          <p:nvPr/>
        </p:nvSpPr>
        <p:spPr>
          <a:xfrm>
            <a:off x="349300" y="526203"/>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err="1">
                <a:solidFill>
                  <a:srgbClr val="C00000"/>
                </a:solidFill>
              </a:rPr>
              <a:t>The</a:t>
            </a:r>
            <a:r>
              <a:rPr lang="tr-TR" sz="2000" b="1" dirty="0">
                <a:solidFill>
                  <a:srgbClr val="C00000"/>
                </a:solidFill>
              </a:rPr>
              <a:t> </a:t>
            </a:r>
            <a:r>
              <a:rPr lang="tr-TR" sz="2000" b="1" dirty="0" err="1">
                <a:solidFill>
                  <a:srgbClr val="C00000"/>
                </a:solidFill>
              </a:rPr>
              <a:t>Differences</a:t>
            </a:r>
            <a:r>
              <a:rPr lang="tr-TR" sz="2000" b="1" dirty="0">
                <a:solidFill>
                  <a:srgbClr val="C00000"/>
                </a:solidFill>
              </a:rPr>
              <a:t> of Design</a:t>
            </a:r>
            <a:endParaRPr lang="tr-TR" sz="2000" b="1" i="0" u="none" strike="noStrike" cap="none" dirty="0">
              <a:solidFill>
                <a:srgbClr val="C00000"/>
              </a:solidFill>
              <a:latin typeface="Arial"/>
              <a:ea typeface="Arial"/>
              <a:cs typeface="Arial"/>
              <a:sym typeface="Arial"/>
            </a:endParaRPr>
          </a:p>
        </p:txBody>
      </p:sp>
      <p:sp>
        <p:nvSpPr>
          <p:cNvPr id="72" name="Google Shape;72;p3"/>
          <p:cNvSpPr txBox="1"/>
          <p:nvPr/>
        </p:nvSpPr>
        <p:spPr>
          <a:xfrm>
            <a:off x="349300" y="1487303"/>
            <a:ext cx="8353087" cy="1444994"/>
          </a:xfrm>
          <a:prstGeom prst="rect">
            <a:avLst/>
          </a:prstGeom>
          <a:noFill/>
          <a:ln>
            <a:noFill/>
          </a:ln>
        </p:spPr>
        <p:txBody>
          <a:bodyPr spcFirstLastPara="1" wrap="square" lIns="91425" tIns="91425" rIns="91425" bIns="91425" anchor="t" anchorCtr="0">
            <a:noAutofit/>
          </a:bodyPr>
          <a:lstStyle/>
          <a:p>
            <a:pPr marL="114300" lvl="0">
              <a:lnSpc>
                <a:spcPct val="150000"/>
              </a:lnSpc>
            </a:pPr>
            <a:r>
              <a:rPr lang="en-US" sz="1800" dirty="0"/>
              <a:t>Features that distinguish this design from other projects</a:t>
            </a:r>
            <a:endParaRPr lang="tr-TR" sz="1800" dirty="0"/>
          </a:p>
          <a:p>
            <a:pPr marL="400050" lvl="0" indent="-285750">
              <a:lnSpc>
                <a:spcPct val="150000"/>
              </a:lnSpc>
              <a:buFont typeface="Arial" panose="020B0604020202020204" pitchFamily="34" charset="0"/>
              <a:buChar char="•"/>
            </a:pPr>
            <a:r>
              <a:rPr lang="en-US" sz="1800" dirty="0"/>
              <a:t>designing the system using simulation programs</a:t>
            </a:r>
            <a:endParaRPr lang="tr-TR" sz="1800" dirty="0"/>
          </a:p>
          <a:p>
            <a:pPr marL="400050" lvl="0" indent="-285750">
              <a:lnSpc>
                <a:spcPct val="150000"/>
              </a:lnSpc>
              <a:buFont typeface="Arial" panose="020B0604020202020204" pitchFamily="34" charset="0"/>
              <a:buChar char="•"/>
            </a:pPr>
            <a:r>
              <a:rPr lang="en-US" sz="1800" dirty="0"/>
              <a:t>designing the system at low cost</a:t>
            </a:r>
            <a:endParaRPr sz="1800" b="0" i="0" u="none" strike="noStrike" cap="none" dirty="0">
              <a:solidFill>
                <a:srgbClr val="0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23C84F53-EFBB-4177-AA44-7F27CD3C37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8</a:t>
            </a:fld>
            <a:endParaRPr lang="tr-TR"/>
          </a:p>
        </p:txBody>
      </p:sp>
      <p:sp>
        <p:nvSpPr>
          <p:cNvPr id="5" name="Google Shape;55;p1">
            <a:extLst>
              <a:ext uri="{FF2B5EF4-FFF2-40B4-BE49-F238E27FC236}">
                <a16:creationId xmlns:a16="http://schemas.microsoft.com/office/drawing/2014/main" id="{4E89BE73-3341-4CC6-AADE-E27C8AC755DA}"/>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205A6B7B-4C8D-4798-A4A3-4FF3D15D3369}"/>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pic>
        <p:nvPicPr>
          <p:cNvPr id="3" name="Ses 2">
            <a:hlinkClick r:id="" action="ppaction://media"/>
            <a:extLst>
              <a:ext uri="{FF2B5EF4-FFF2-40B4-BE49-F238E27FC236}">
                <a16:creationId xmlns:a16="http://schemas.microsoft.com/office/drawing/2014/main" id="{9244350C-4703-490F-A023-1BDAEA15F3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1571788772"/>
      </p:ext>
    </p:extLst>
  </p:cSld>
  <p:clrMapOvr>
    <a:masterClrMapping/>
  </p:clrMapOvr>
  <mc:AlternateContent xmlns:mc="http://schemas.openxmlformats.org/markup-compatibility/2006">
    <mc:Choice xmlns:p14="http://schemas.microsoft.com/office/powerpoint/2010/main" Requires="p14">
      <p:transition spd="slow" p14:dur="2000" advTm="14496"/>
    </mc:Choice>
    <mc:Fallback>
      <p:transition spd="slow" advTm="14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69"/>
        <p:cNvGrpSpPr/>
        <p:nvPr/>
      </p:nvGrpSpPr>
      <p:grpSpPr>
        <a:xfrm>
          <a:off x="0" y="0"/>
          <a:ext cx="0" cy="0"/>
          <a:chOff x="0" y="0"/>
          <a:chExt cx="0" cy="0"/>
        </a:xfrm>
      </p:grpSpPr>
      <p:sp>
        <p:nvSpPr>
          <p:cNvPr id="71" name="Google Shape;71;p3"/>
          <p:cNvSpPr txBox="1"/>
          <p:nvPr/>
        </p:nvSpPr>
        <p:spPr>
          <a:xfrm>
            <a:off x="393721" y="537924"/>
            <a:ext cx="6877576" cy="294300"/>
          </a:xfrm>
          <a:prstGeom prst="rect">
            <a:avLst/>
          </a:prstGeom>
          <a:noFill/>
          <a:ln>
            <a:noFill/>
          </a:ln>
        </p:spPr>
        <p:txBody>
          <a:bodyPr spcFirstLastPara="1" wrap="square" lIns="91425" tIns="91425" rIns="91425" bIns="91425" anchor="ctr" anchorCtr="0">
            <a:noAutofit/>
          </a:bodyPr>
          <a:lstStyle/>
          <a:p>
            <a:pPr lvl="0">
              <a:buSzPts val="2000"/>
            </a:pPr>
            <a:r>
              <a:rPr lang="tr-TR" sz="2000" b="1" dirty="0" err="1">
                <a:solidFill>
                  <a:srgbClr val="C00000"/>
                </a:solidFill>
              </a:rPr>
              <a:t>Equipment</a:t>
            </a:r>
            <a:r>
              <a:rPr lang="tr-TR" sz="2000" b="1" dirty="0">
                <a:solidFill>
                  <a:srgbClr val="C00000"/>
                </a:solidFill>
              </a:rPr>
              <a:t> </a:t>
            </a:r>
            <a:r>
              <a:rPr lang="tr-TR" sz="2000" b="1" dirty="0" err="1">
                <a:solidFill>
                  <a:srgbClr val="C00000"/>
                </a:solidFill>
              </a:rPr>
              <a:t>Used</a:t>
            </a:r>
            <a:r>
              <a:rPr lang="tr-TR" sz="2000" b="1" dirty="0">
                <a:solidFill>
                  <a:srgbClr val="C00000"/>
                </a:solidFill>
              </a:rPr>
              <a:t> </a:t>
            </a:r>
            <a:r>
              <a:rPr lang="tr-TR" sz="2000" b="1" dirty="0" err="1">
                <a:solidFill>
                  <a:srgbClr val="C00000"/>
                </a:solidFill>
              </a:rPr>
              <a:t>In</a:t>
            </a:r>
            <a:r>
              <a:rPr lang="tr-TR" sz="2000" b="1" dirty="0">
                <a:solidFill>
                  <a:srgbClr val="C00000"/>
                </a:solidFill>
              </a:rPr>
              <a:t> Project</a:t>
            </a:r>
            <a:endParaRPr lang="tr-TR" sz="2000" b="1" i="0" u="none" strike="noStrike" cap="none" dirty="0">
              <a:solidFill>
                <a:srgbClr val="C00000"/>
              </a:solidFill>
              <a:latin typeface="Arial"/>
              <a:ea typeface="Arial"/>
              <a:cs typeface="Arial"/>
              <a:sym typeface="Arial"/>
            </a:endParaRPr>
          </a:p>
        </p:txBody>
      </p:sp>
      <p:sp>
        <p:nvSpPr>
          <p:cNvPr id="72" name="Google Shape;72;p3"/>
          <p:cNvSpPr txBox="1"/>
          <p:nvPr/>
        </p:nvSpPr>
        <p:spPr>
          <a:xfrm>
            <a:off x="393721" y="1460356"/>
            <a:ext cx="8353087" cy="2520205"/>
          </a:xfrm>
          <a:prstGeom prst="rect">
            <a:avLst/>
          </a:prstGeom>
          <a:noFill/>
          <a:ln>
            <a:noFill/>
          </a:ln>
        </p:spPr>
        <p:txBody>
          <a:bodyPr spcFirstLastPara="1" wrap="square" lIns="91425" tIns="91425" rIns="91425" bIns="91425" anchor="t" anchorCtr="0">
            <a:noAutofit/>
          </a:bodyPr>
          <a:lstStyle/>
          <a:p>
            <a:pPr marL="114300" lvl="0">
              <a:lnSpc>
                <a:spcPct val="150000"/>
              </a:lnSpc>
            </a:pPr>
            <a:r>
              <a:rPr lang="en-US" sz="1800" dirty="0"/>
              <a:t>Equipment used in our design</a:t>
            </a:r>
            <a:endParaRPr lang="tr-TR" sz="1800" dirty="0"/>
          </a:p>
          <a:p>
            <a:pPr marL="400050" lvl="0" indent="-285750">
              <a:lnSpc>
                <a:spcPct val="150000"/>
              </a:lnSpc>
              <a:buFont typeface="Arial" panose="020B0604020202020204" pitchFamily="34" charset="0"/>
              <a:buChar char="•"/>
            </a:pPr>
            <a:r>
              <a:rPr lang="tr-TR" sz="1800" b="0" i="0" u="none" strike="noStrike" cap="none" dirty="0" err="1">
                <a:solidFill>
                  <a:srgbClr val="000000"/>
                </a:solidFill>
                <a:latin typeface="Arial"/>
                <a:ea typeface="Arial"/>
                <a:cs typeface="Arial"/>
                <a:sym typeface="Arial"/>
              </a:rPr>
              <a:t>Light</a:t>
            </a:r>
            <a:r>
              <a:rPr lang="tr-TR" sz="1800" b="0" i="0" u="none" strike="noStrike" cap="none" dirty="0">
                <a:solidFill>
                  <a:srgbClr val="000000"/>
                </a:solidFill>
                <a:latin typeface="Arial"/>
                <a:ea typeface="Arial"/>
                <a:cs typeface="Arial"/>
                <a:sym typeface="Arial"/>
              </a:rPr>
              <a:t> </a:t>
            </a:r>
            <a:r>
              <a:rPr lang="tr-TR" sz="1800" b="0" i="0" u="none" strike="noStrike" cap="none" dirty="0" err="1">
                <a:solidFill>
                  <a:srgbClr val="000000"/>
                </a:solidFill>
                <a:latin typeface="Arial"/>
                <a:ea typeface="Arial"/>
                <a:cs typeface="Arial"/>
                <a:sym typeface="Arial"/>
              </a:rPr>
              <a:t>dependent</a:t>
            </a:r>
            <a:r>
              <a:rPr lang="tr-TR" sz="1800" b="0" i="0" u="none" strike="noStrike" cap="none" dirty="0">
                <a:solidFill>
                  <a:srgbClr val="000000"/>
                </a:solidFill>
                <a:latin typeface="Arial"/>
                <a:ea typeface="Arial"/>
                <a:cs typeface="Arial"/>
                <a:sym typeface="Arial"/>
              </a:rPr>
              <a:t> </a:t>
            </a:r>
            <a:r>
              <a:rPr lang="tr-TR" sz="1800" b="0" i="0" u="none" strike="noStrike" cap="none" dirty="0" err="1">
                <a:solidFill>
                  <a:srgbClr val="000000"/>
                </a:solidFill>
                <a:latin typeface="Arial"/>
                <a:ea typeface="Arial"/>
                <a:cs typeface="Arial"/>
                <a:sym typeface="Arial"/>
              </a:rPr>
              <a:t>resistor</a:t>
            </a:r>
            <a:r>
              <a:rPr lang="tr-TR" sz="1800" b="0" i="0" u="none" strike="noStrike" cap="none">
                <a:solidFill>
                  <a:srgbClr val="000000"/>
                </a:solidFill>
                <a:latin typeface="Arial"/>
                <a:ea typeface="Arial"/>
                <a:cs typeface="Arial"/>
                <a:sym typeface="Arial"/>
              </a:rPr>
              <a:t>(LDR)</a:t>
            </a:r>
            <a:endParaRPr lang="tr-TR" sz="1800" b="0" i="0" u="none" strike="noStrike" cap="none" dirty="0">
              <a:solidFill>
                <a:srgbClr val="000000"/>
              </a:solidFill>
              <a:latin typeface="Arial"/>
              <a:ea typeface="Arial"/>
              <a:cs typeface="Arial"/>
              <a:sym typeface="Arial"/>
            </a:endParaRPr>
          </a:p>
          <a:p>
            <a:pPr marL="400050" lvl="0" indent="-285750">
              <a:lnSpc>
                <a:spcPct val="150000"/>
              </a:lnSpc>
              <a:buFont typeface="Arial" panose="020B0604020202020204" pitchFamily="34" charset="0"/>
              <a:buChar char="•"/>
            </a:pPr>
            <a:r>
              <a:rPr lang="tr-TR" sz="1800" dirty="0" err="1"/>
              <a:t>Arduino</a:t>
            </a:r>
            <a:endParaRPr lang="tr-TR" sz="1800" dirty="0"/>
          </a:p>
          <a:p>
            <a:pPr marL="400050" lvl="0" indent="-285750">
              <a:lnSpc>
                <a:spcPct val="150000"/>
              </a:lnSpc>
              <a:buFont typeface="Arial" panose="020B0604020202020204" pitchFamily="34" charset="0"/>
              <a:buChar char="•"/>
            </a:pPr>
            <a:r>
              <a:rPr lang="tr-TR" sz="1800" b="0" i="0" u="none" strike="noStrike" cap="none" dirty="0">
                <a:solidFill>
                  <a:srgbClr val="000000"/>
                </a:solidFill>
                <a:latin typeface="Arial"/>
                <a:ea typeface="Arial"/>
                <a:cs typeface="Arial"/>
                <a:sym typeface="Arial"/>
              </a:rPr>
              <a:t>Direct </a:t>
            </a:r>
            <a:r>
              <a:rPr lang="tr-TR" sz="1800" b="0" i="0" u="none" strike="noStrike" cap="none" dirty="0" err="1">
                <a:solidFill>
                  <a:srgbClr val="000000"/>
                </a:solidFill>
                <a:latin typeface="Arial"/>
                <a:ea typeface="Arial"/>
                <a:cs typeface="Arial"/>
                <a:sym typeface="Arial"/>
              </a:rPr>
              <a:t>current</a:t>
            </a:r>
            <a:r>
              <a:rPr lang="tr-TR" sz="1800" b="0" i="0" u="none" strike="noStrike" cap="none" dirty="0">
                <a:solidFill>
                  <a:srgbClr val="000000"/>
                </a:solidFill>
                <a:latin typeface="Arial"/>
                <a:ea typeface="Arial"/>
                <a:cs typeface="Arial"/>
                <a:sym typeface="Arial"/>
              </a:rPr>
              <a:t> motor</a:t>
            </a:r>
          </a:p>
          <a:p>
            <a:pPr marL="400050" lvl="0" indent="-285750">
              <a:lnSpc>
                <a:spcPct val="150000"/>
              </a:lnSpc>
              <a:buFont typeface="Arial" panose="020B0604020202020204" pitchFamily="34" charset="0"/>
              <a:buChar char="•"/>
            </a:pPr>
            <a:r>
              <a:rPr lang="tr-TR" sz="1800" dirty="0"/>
              <a:t>Motor </a:t>
            </a:r>
            <a:r>
              <a:rPr lang="tr-TR" sz="1800" dirty="0" err="1"/>
              <a:t>driver</a:t>
            </a:r>
            <a:endParaRPr sz="1800" b="0" i="0" u="none" strike="noStrike" cap="none" dirty="0">
              <a:solidFill>
                <a:srgbClr val="000000"/>
              </a:solidFill>
              <a:latin typeface="Arial"/>
              <a:ea typeface="Arial"/>
              <a:cs typeface="Arial"/>
              <a:sym typeface="Arial"/>
            </a:endParaRPr>
          </a:p>
        </p:txBody>
      </p:sp>
      <p:sp>
        <p:nvSpPr>
          <p:cNvPr id="2" name="Slayt Numarası Yer Tutucusu 1">
            <a:extLst>
              <a:ext uri="{FF2B5EF4-FFF2-40B4-BE49-F238E27FC236}">
                <a16:creationId xmlns:a16="http://schemas.microsoft.com/office/drawing/2014/main" id="{21D6788C-6C1F-455A-B894-86EE85123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9</a:t>
            </a:fld>
            <a:endParaRPr lang="tr-TR"/>
          </a:p>
        </p:txBody>
      </p:sp>
      <p:sp>
        <p:nvSpPr>
          <p:cNvPr id="5" name="Google Shape;55;p1">
            <a:extLst>
              <a:ext uri="{FF2B5EF4-FFF2-40B4-BE49-F238E27FC236}">
                <a16:creationId xmlns:a16="http://schemas.microsoft.com/office/drawing/2014/main" id="{2EC0E03B-B9FE-48A9-B86D-7C716FDED520}"/>
              </a:ext>
            </a:extLst>
          </p:cNvPr>
          <p:cNvSpPr txBox="1"/>
          <p:nvPr/>
        </p:nvSpPr>
        <p:spPr>
          <a:xfrm>
            <a:off x="7056818" y="843587"/>
            <a:ext cx="2070714" cy="519125"/>
          </a:xfrm>
          <a:prstGeom prst="rect">
            <a:avLst/>
          </a:prstGeom>
          <a:noFill/>
          <a:ln>
            <a:noFill/>
          </a:ln>
        </p:spPr>
        <p:txBody>
          <a:bodyPr spcFirstLastPara="1" wrap="square" lIns="91425" tIns="91425" rIns="91425" bIns="91425" anchor="ctr" anchorCtr="0">
            <a:noAutofit/>
          </a:bodyPr>
          <a:lstStyle/>
          <a:p>
            <a:pPr lvl="0" algn="ctr">
              <a:buSzPts val="1200"/>
            </a:pPr>
            <a:r>
              <a:rPr lang="tr-TR" b="1" dirty="0" err="1">
                <a:solidFill>
                  <a:srgbClr val="B00000"/>
                </a:solidFill>
              </a:rPr>
              <a:t>Engineering</a:t>
            </a:r>
            <a:r>
              <a:rPr lang="tr-TR" b="1" dirty="0">
                <a:solidFill>
                  <a:srgbClr val="B00000"/>
                </a:solidFill>
              </a:rPr>
              <a:t> </a:t>
            </a:r>
            <a:r>
              <a:rPr lang="tr-TR" b="1" dirty="0" err="1">
                <a:solidFill>
                  <a:srgbClr val="B00000"/>
                </a:solidFill>
              </a:rPr>
              <a:t>Faculty</a:t>
            </a:r>
            <a:endParaRPr lang="tr-TR" b="1" dirty="0">
              <a:solidFill>
                <a:srgbClr val="B00000"/>
              </a:solidFill>
            </a:endParaRPr>
          </a:p>
        </p:txBody>
      </p:sp>
      <p:sp>
        <p:nvSpPr>
          <p:cNvPr id="7" name="Google Shape;55;p1">
            <a:extLst>
              <a:ext uri="{FF2B5EF4-FFF2-40B4-BE49-F238E27FC236}">
                <a16:creationId xmlns:a16="http://schemas.microsoft.com/office/drawing/2014/main" id="{F75B01B3-E275-4F47-99AB-99FD85D69FE6}"/>
              </a:ext>
            </a:extLst>
          </p:cNvPr>
          <p:cNvSpPr txBox="1"/>
          <p:nvPr/>
        </p:nvSpPr>
        <p:spPr>
          <a:xfrm>
            <a:off x="88900" y="57150"/>
            <a:ext cx="1725032" cy="344383"/>
          </a:xfrm>
          <a:prstGeom prst="rect">
            <a:avLst/>
          </a:prstGeom>
          <a:noFill/>
          <a:ln>
            <a:noFill/>
          </a:ln>
        </p:spPr>
        <p:txBody>
          <a:bodyPr spcFirstLastPara="1" wrap="square" lIns="91425" tIns="91425" rIns="91425" bIns="91425" anchor="ctr" anchorCtr="0">
            <a:noAutofit/>
          </a:bodyPr>
          <a:lstStyle/>
          <a:p>
            <a:pPr lvl="0">
              <a:buSzPts val="1200"/>
            </a:pPr>
            <a:r>
              <a:rPr lang="tr-TR" b="1" dirty="0">
                <a:solidFill>
                  <a:srgbClr val="B00000"/>
                </a:solidFill>
              </a:rPr>
              <a:t>Project : </a:t>
            </a:r>
            <a:r>
              <a:rPr lang="tr-TR" b="1" dirty="0">
                <a:solidFill>
                  <a:srgbClr val="C00000"/>
                </a:solidFill>
              </a:rPr>
              <a:t>EEM-16</a:t>
            </a:r>
            <a:endParaRPr b="1" i="0" u="none" strike="noStrike" cap="none" dirty="0">
              <a:solidFill>
                <a:srgbClr val="B00000"/>
              </a:solidFill>
              <a:latin typeface="Arial"/>
              <a:ea typeface="Arial"/>
              <a:cs typeface="Arial"/>
              <a:sym typeface="Arial"/>
            </a:endParaRPr>
          </a:p>
        </p:txBody>
      </p:sp>
      <p:pic>
        <p:nvPicPr>
          <p:cNvPr id="3" name="Ses 2">
            <a:hlinkClick r:id="" action="ppaction://media"/>
            <a:extLst>
              <a:ext uri="{FF2B5EF4-FFF2-40B4-BE49-F238E27FC236}">
                <a16:creationId xmlns:a16="http://schemas.microsoft.com/office/drawing/2014/main" id="{3CDEEC46-A714-4993-826D-AE021E7AAD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5011738"/>
            <a:ext cx="487362" cy="487362"/>
          </a:xfrm>
          <a:prstGeom prst="rect">
            <a:avLst/>
          </a:prstGeom>
        </p:spPr>
      </p:pic>
    </p:spTree>
    <p:extLst>
      <p:ext uri="{BB962C8B-B14F-4D97-AF65-F5344CB8AC3E}">
        <p14:creationId xmlns:p14="http://schemas.microsoft.com/office/powerpoint/2010/main" val="2134087827"/>
      </p:ext>
    </p:extLst>
  </p:cSld>
  <p:clrMapOvr>
    <a:masterClrMapping/>
  </p:clrMapOvr>
  <mc:AlternateContent xmlns:mc="http://schemas.openxmlformats.org/markup-compatibility/2006">
    <mc:Choice xmlns:p14="http://schemas.microsoft.com/office/powerpoint/2010/main" Requires="p14">
      <p:transition spd="slow" p14:dur="2000" advTm="11866"/>
    </mc:Choice>
    <mc:Fallback>
      <p:transition spd="slow" advTm="11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966</TotalTime>
  <Words>906</Words>
  <Application>Microsoft Office PowerPoint</Application>
  <PresentationFormat>Ekran Gösterisi (16:10)</PresentationFormat>
  <Paragraphs>137</Paragraphs>
  <Slides>23</Slides>
  <Notes>23</Notes>
  <HiddenSlides>0</HiddenSlides>
  <MMClips>23</MMClips>
  <ScaleCrop>false</ScaleCrop>
  <HeadingPairs>
    <vt:vector size="6" baseType="variant">
      <vt:variant>
        <vt:lpstr>Kullanılan Yazı Tipleri</vt:lpstr>
      </vt:variant>
      <vt:variant>
        <vt:i4>1</vt:i4>
      </vt:variant>
      <vt:variant>
        <vt:lpstr>Tema</vt:lpstr>
      </vt:variant>
      <vt:variant>
        <vt:i4>1</vt:i4>
      </vt:variant>
      <vt:variant>
        <vt:lpstr>Slayt Başlıkları</vt:lpstr>
      </vt:variant>
      <vt:variant>
        <vt:i4>23</vt:i4>
      </vt:variant>
    </vt:vector>
  </HeadingPairs>
  <TitlesOfParts>
    <vt:vector size="25" baseType="lpstr">
      <vt:lpstr>Arial</vt:lpstr>
      <vt:lpstr>Simple Light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Mühendislik Fakültesi</dc:creator>
  <cp:lastModifiedBy>Burçin Yiğit</cp:lastModifiedBy>
  <cp:revision>77</cp:revision>
  <dcterms:modified xsi:type="dcterms:W3CDTF">2020-05-21T22:28:35Z</dcterms:modified>
</cp:coreProperties>
</file>